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7" r:id="rId2"/>
    <p:sldId id="258" r:id="rId3"/>
    <p:sldId id="259" r:id="rId4"/>
    <p:sldId id="267" r:id="rId5"/>
    <p:sldId id="288" r:id="rId6"/>
    <p:sldId id="283" r:id="rId7"/>
    <p:sldId id="284" r:id="rId8"/>
    <p:sldId id="270" r:id="rId9"/>
    <p:sldId id="287" r:id="rId10"/>
    <p:sldId id="271" r:id="rId11"/>
    <p:sldId id="290" r:id="rId12"/>
    <p:sldId id="289" r:id="rId13"/>
    <p:sldId id="291" r:id="rId14"/>
    <p:sldId id="292" r:id="rId15"/>
    <p:sldId id="272" r:id="rId16"/>
    <p:sldId id="273" r:id="rId17"/>
    <p:sldId id="274" r:id="rId18"/>
    <p:sldId id="264" r:id="rId19"/>
    <p:sldId id="276" r:id="rId20"/>
    <p:sldId id="278" r:id="rId21"/>
    <p:sldId id="279" r:id="rId22"/>
    <p:sldId id="293" r:id="rId23"/>
    <p:sldId id="281"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78" d="100"/>
          <a:sy n="78" d="100"/>
        </p:scale>
        <p:origin x="87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LURI VEERA GANGADHARA SAI TEJA-[BL.EN.U4AID23062]" userId="1d013b29-586c-4aa0-8182-de35471468f3" providerId="ADAL" clId="{D7D23126-97F3-4395-8D05-4DA37BAC4E92}"/>
    <pc:docChg chg="undo custSel modSld">
      <pc:chgData name="VALLURI VEERA GANGADHARA SAI TEJA-[BL.EN.U4AID23062]" userId="1d013b29-586c-4aa0-8182-de35471468f3" providerId="ADAL" clId="{D7D23126-97F3-4395-8D05-4DA37BAC4E92}" dt="2024-05-30T05:22:26.096" v="205" actId="20577"/>
      <pc:docMkLst>
        <pc:docMk/>
      </pc:docMkLst>
      <pc:sldChg chg="modSp mod">
        <pc:chgData name="VALLURI VEERA GANGADHARA SAI TEJA-[BL.EN.U4AID23062]" userId="1d013b29-586c-4aa0-8182-de35471468f3" providerId="ADAL" clId="{D7D23126-97F3-4395-8D05-4DA37BAC4E92}" dt="2024-05-30T05:22:26.096" v="205" actId="20577"/>
        <pc:sldMkLst>
          <pc:docMk/>
          <pc:sldMk cId="2598377495" sldId="257"/>
        </pc:sldMkLst>
        <pc:spChg chg="mod">
          <ac:chgData name="VALLURI VEERA GANGADHARA SAI TEJA-[BL.EN.U4AID23062]" userId="1d013b29-586c-4aa0-8182-de35471468f3" providerId="ADAL" clId="{D7D23126-97F3-4395-8D05-4DA37BAC4E92}" dt="2024-05-30T05:22:26.096" v="205" actId="20577"/>
          <ac:spMkLst>
            <pc:docMk/>
            <pc:sldMk cId="2598377495" sldId="257"/>
            <ac:spMk id="8" creationId="{4F19F73A-E8D9-2E72-8A3E-558592DB21FA}"/>
          </ac:spMkLst>
        </pc:spChg>
      </pc:sldChg>
    </pc:docChg>
  </pc:docChgLst>
  <pc:docChgLst>
    <pc:chgData name="VALLURI VEERA GANGADHARA SAI TEJA-[BL.EN.U4AID23062]" userId="1d013b29-586c-4aa0-8182-de35471468f3" providerId="ADAL" clId="{FD534340-277B-4D4B-8C04-67EC87690E58}"/>
    <pc:docChg chg="custSel modSld">
      <pc:chgData name="VALLURI VEERA GANGADHARA SAI TEJA-[BL.EN.U4AID23062]" userId="1d013b29-586c-4aa0-8182-de35471468f3" providerId="ADAL" clId="{FD534340-277B-4D4B-8C04-67EC87690E58}" dt="2024-05-15T05:00:57.734" v="27" actId="20577"/>
      <pc:docMkLst>
        <pc:docMk/>
      </pc:docMkLst>
      <pc:sldChg chg="modSp mod">
        <pc:chgData name="VALLURI VEERA GANGADHARA SAI TEJA-[BL.EN.U4AID23062]" userId="1d013b29-586c-4aa0-8182-de35471468f3" providerId="ADAL" clId="{FD534340-277B-4D4B-8C04-67EC87690E58}" dt="2024-05-15T05:00:57.734" v="27" actId="20577"/>
        <pc:sldMkLst>
          <pc:docMk/>
          <pc:sldMk cId="2607964090" sldId="258"/>
        </pc:sldMkLst>
        <pc:spChg chg="mod">
          <ac:chgData name="VALLURI VEERA GANGADHARA SAI TEJA-[BL.EN.U4AID23062]" userId="1d013b29-586c-4aa0-8182-de35471468f3" providerId="ADAL" clId="{FD534340-277B-4D4B-8C04-67EC87690E58}" dt="2024-05-15T05:00:57.734" v="27" actId="20577"/>
          <ac:spMkLst>
            <pc:docMk/>
            <pc:sldMk cId="2607964090" sldId="258"/>
            <ac:spMk id="11" creationId="{E8F0FC32-B94E-1369-A253-07CA986BA6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8FD4BA-E5B1-46E1-9FFC-345032937982}" type="datetimeFigureOut">
              <a:rPr lang="en-IN" smtClean="0"/>
              <a:t>30-05-2024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C0C56-C2F2-47C9-88A7-C4D6B3B136A7}" type="slidenum">
              <a:rPr lang="en-IN" smtClean="0"/>
              <a:t>‹#›</a:t>
            </a:fld>
            <a:endParaRPr lang="en-IN" dirty="0"/>
          </a:p>
        </p:txBody>
      </p:sp>
    </p:spTree>
    <p:extLst>
      <p:ext uri="{BB962C8B-B14F-4D97-AF65-F5344CB8AC3E}">
        <p14:creationId xmlns:p14="http://schemas.microsoft.com/office/powerpoint/2010/main" val="294286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B0A3-9DCA-3CBE-844F-72708E1316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10FEDD-01ED-1DCB-E1AC-7845D862E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FDF2F1-F839-3D3E-F60B-321F714C32D7}"/>
              </a:ext>
            </a:extLst>
          </p:cNvPr>
          <p:cNvSpPr>
            <a:spLocks noGrp="1"/>
          </p:cNvSpPr>
          <p:nvPr>
            <p:ph type="dt" sz="half" idx="10"/>
          </p:nvPr>
        </p:nvSpPr>
        <p:spPr/>
        <p:txBody>
          <a:bodyPr/>
          <a:lstStyle/>
          <a:p>
            <a:fld id="{EC5804E3-47EB-4842-9005-8747FE4D08A8}" type="datetime1">
              <a:rPr lang="en-IN" smtClean="0"/>
              <a:t>30-05-2024</a:t>
            </a:fld>
            <a:endParaRPr lang="en-IN" dirty="0"/>
          </a:p>
        </p:txBody>
      </p:sp>
      <p:sp>
        <p:nvSpPr>
          <p:cNvPr id="5" name="Footer Placeholder 4">
            <a:extLst>
              <a:ext uri="{FF2B5EF4-FFF2-40B4-BE49-F238E27FC236}">
                <a16:creationId xmlns:a16="http://schemas.microsoft.com/office/drawing/2014/main" id="{8FE55EFF-EC21-EFC7-FECE-42DBEB570EB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46C9A13-8601-6949-6E92-6E73F11F79AE}"/>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50574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AA77D-BFFB-26E8-EFEE-5910EA811D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545491-9E7B-365E-6AE1-C187D7CA9A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08C5D0-FDA0-DA4B-471F-676AB394BDBA}"/>
              </a:ext>
            </a:extLst>
          </p:cNvPr>
          <p:cNvSpPr>
            <a:spLocks noGrp="1"/>
          </p:cNvSpPr>
          <p:nvPr>
            <p:ph type="dt" sz="half" idx="10"/>
          </p:nvPr>
        </p:nvSpPr>
        <p:spPr/>
        <p:txBody>
          <a:bodyPr/>
          <a:lstStyle/>
          <a:p>
            <a:fld id="{3B25BAAA-5D6A-45FB-9DE5-633F4B01516F}" type="datetime1">
              <a:rPr lang="en-IN" smtClean="0"/>
              <a:t>30-05-2024</a:t>
            </a:fld>
            <a:endParaRPr lang="en-IN" dirty="0"/>
          </a:p>
        </p:txBody>
      </p:sp>
      <p:sp>
        <p:nvSpPr>
          <p:cNvPr id="5" name="Footer Placeholder 4">
            <a:extLst>
              <a:ext uri="{FF2B5EF4-FFF2-40B4-BE49-F238E27FC236}">
                <a16:creationId xmlns:a16="http://schemas.microsoft.com/office/drawing/2014/main" id="{C5EB7FD6-1152-B5EB-7363-F71EE9ABEBF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7176576-24F0-96EC-821E-B92F3E50A08B}"/>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39159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800E63-DCBD-85FA-71D8-540F586BFE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8F19E7-E4D1-76E0-D454-3B6B356EFF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C783B5-8A7A-B1FC-A885-EF3BEBCB723B}"/>
              </a:ext>
            </a:extLst>
          </p:cNvPr>
          <p:cNvSpPr>
            <a:spLocks noGrp="1"/>
          </p:cNvSpPr>
          <p:nvPr>
            <p:ph type="dt" sz="half" idx="10"/>
          </p:nvPr>
        </p:nvSpPr>
        <p:spPr/>
        <p:txBody>
          <a:bodyPr/>
          <a:lstStyle/>
          <a:p>
            <a:fld id="{3514943E-39FA-4CA2-B94A-DDE5934EF3AD}" type="datetime1">
              <a:rPr lang="en-IN" smtClean="0"/>
              <a:t>30-05-2024</a:t>
            </a:fld>
            <a:endParaRPr lang="en-IN" dirty="0"/>
          </a:p>
        </p:txBody>
      </p:sp>
      <p:sp>
        <p:nvSpPr>
          <p:cNvPr id="5" name="Footer Placeholder 4">
            <a:extLst>
              <a:ext uri="{FF2B5EF4-FFF2-40B4-BE49-F238E27FC236}">
                <a16:creationId xmlns:a16="http://schemas.microsoft.com/office/drawing/2014/main" id="{0D5D3365-782F-6796-9F0C-7EEDE72ABC6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A81B250-C59E-6A6D-829F-6165BD69B7D6}"/>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3183757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3C4C-C9FD-E6BA-E483-927DD2B36F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73B605-7B71-9ED6-88A0-9F00070E3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972652-8987-41A9-D188-08BB3B71C12F}"/>
              </a:ext>
            </a:extLst>
          </p:cNvPr>
          <p:cNvSpPr>
            <a:spLocks noGrp="1"/>
          </p:cNvSpPr>
          <p:nvPr>
            <p:ph type="dt" sz="half" idx="10"/>
          </p:nvPr>
        </p:nvSpPr>
        <p:spPr/>
        <p:txBody>
          <a:bodyPr/>
          <a:lstStyle/>
          <a:p>
            <a:fld id="{4A50A5EA-33E4-4FDC-8E36-D80538A1C9A0}" type="datetime1">
              <a:rPr lang="en-IN" smtClean="0"/>
              <a:t>30-05-2024</a:t>
            </a:fld>
            <a:endParaRPr lang="en-IN" dirty="0"/>
          </a:p>
        </p:txBody>
      </p:sp>
      <p:sp>
        <p:nvSpPr>
          <p:cNvPr id="5" name="Footer Placeholder 4">
            <a:extLst>
              <a:ext uri="{FF2B5EF4-FFF2-40B4-BE49-F238E27FC236}">
                <a16:creationId xmlns:a16="http://schemas.microsoft.com/office/drawing/2014/main" id="{40FD0A32-4859-8650-4A73-10A3DC3870D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1C9ECFF-F212-1CE6-137B-61FCC306D87E}"/>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1307263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1A38-9E29-DE9E-2420-5FC17B3EDD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84FE912-DEF3-3A23-C881-11341E8E9C1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A67D9F-4231-CE3E-9248-2EA57369311D}"/>
              </a:ext>
            </a:extLst>
          </p:cNvPr>
          <p:cNvSpPr>
            <a:spLocks noGrp="1"/>
          </p:cNvSpPr>
          <p:nvPr>
            <p:ph type="dt" sz="half" idx="10"/>
          </p:nvPr>
        </p:nvSpPr>
        <p:spPr/>
        <p:txBody>
          <a:bodyPr/>
          <a:lstStyle/>
          <a:p>
            <a:fld id="{D88E9949-20DE-44ED-B59F-5AF65632771B}" type="datetime1">
              <a:rPr lang="en-IN" smtClean="0"/>
              <a:t>30-05-2024</a:t>
            </a:fld>
            <a:endParaRPr lang="en-IN" dirty="0"/>
          </a:p>
        </p:txBody>
      </p:sp>
      <p:sp>
        <p:nvSpPr>
          <p:cNvPr id="5" name="Footer Placeholder 4">
            <a:extLst>
              <a:ext uri="{FF2B5EF4-FFF2-40B4-BE49-F238E27FC236}">
                <a16:creationId xmlns:a16="http://schemas.microsoft.com/office/drawing/2014/main" id="{10CA2710-13FB-9BB2-9BF3-A0C36A55B6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F1D6A72-8867-E71C-FEBB-E2E8B47FD7FC}"/>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2667457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DF6F-D250-88BA-B1A9-9C126196B2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216F15-FDC0-B4EB-0CFF-1229366EC1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DEB9F8C-C2BA-9E0B-1C53-472B742342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4A5485-CAAE-77B2-D73B-BAEAB59BED03}"/>
              </a:ext>
            </a:extLst>
          </p:cNvPr>
          <p:cNvSpPr>
            <a:spLocks noGrp="1"/>
          </p:cNvSpPr>
          <p:nvPr>
            <p:ph type="dt" sz="half" idx="10"/>
          </p:nvPr>
        </p:nvSpPr>
        <p:spPr/>
        <p:txBody>
          <a:bodyPr/>
          <a:lstStyle/>
          <a:p>
            <a:fld id="{6E070EAA-CA55-458D-B6EB-A65F4380C241}" type="datetime1">
              <a:rPr lang="en-IN" smtClean="0"/>
              <a:t>30-05-2024</a:t>
            </a:fld>
            <a:endParaRPr lang="en-IN" dirty="0"/>
          </a:p>
        </p:txBody>
      </p:sp>
      <p:sp>
        <p:nvSpPr>
          <p:cNvPr id="6" name="Footer Placeholder 5">
            <a:extLst>
              <a:ext uri="{FF2B5EF4-FFF2-40B4-BE49-F238E27FC236}">
                <a16:creationId xmlns:a16="http://schemas.microsoft.com/office/drawing/2014/main" id="{A87B13DA-3BCC-98F6-5AB3-9F6D8D76B05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D5F6D58-DFD0-0217-88B1-426D900D62DE}"/>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39207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2D6C-BF11-37B4-8D24-41BE9FF7D0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F20B30-4D19-8FB8-240B-3DA8D188F3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155B4-B385-CB9B-D514-E4E9128B90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63D9AB-46F0-B415-DAE7-91E8ECF37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CDE9D-9AFB-E272-5591-92EF474AC8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C3D923-1DAE-C1DA-7CAB-D8AFC0CF8077}"/>
              </a:ext>
            </a:extLst>
          </p:cNvPr>
          <p:cNvSpPr>
            <a:spLocks noGrp="1"/>
          </p:cNvSpPr>
          <p:nvPr>
            <p:ph type="dt" sz="half" idx="10"/>
          </p:nvPr>
        </p:nvSpPr>
        <p:spPr/>
        <p:txBody>
          <a:bodyPr/>
          <a:lstStyle/>
          <a:p>
            <a:fld id="{ACA34C96-1A89-4DF4-A20E-77635357A0BB}" type="datetime1">
              <a:rPr lang="en-IN" smtClean="0"/>
              <a:t>30-05-2024</a:t>
            </a:fld>
            <a:endParaRPr lang="en-IN" dirty="0"/>
          </a:p>
        </p:txBody>
      </p:sp>
      <p:sp>
        <p:nvSpPr>
          <p:cNvPr id="8" name="Footer Placeholder 7">
            <a:extLst>
              <a:ext uri="{FF2B5EF4-FFF2-40B4-BE49-F238E27FC236}">
                <a16:creationId xmlns:a16="http://schemas.microsoft.com/office/drawing/2014/main" id="{8ABF0FD8-1187-C26F-CF3D-A85E43000A57}"/>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2AAAF64-8094-20E0-A474-226AC42C57F6}"/>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2793088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5F85-2757-5576-5A18-939DB284B3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51BDC9-9DB4-6702-6BAC-B95BFF2455F5}"/>
              </a:ext>
            </a:extLst>
          </p:cNvPr>
          <p:cNvSpPr>
            <a:spLocks noGrp="1"/>
          </p:cNvSpPr>
          <p:nvPr>
            <p:ph type="dt" sz="half" idx="10"/>
          </p:nvPr>
        </p:nvSpPr>
        <p:spPr/>
        <p:txBody>
          <a:bodyPr/>
          <a:lstStyle/>
          <a:p>
            <a:fld id="{1520D07A-9834-494C-B779-EB6C2A44ACEF}" type="datetime1">
              <a:rPr lang="en-IN" smtClean="0"/>
              <a:t>30-05-2024</a:t>
            </a:fld>
            <a:endParaRPr lang="en-IN" dirty="0"/>
          </a:p>
        </p:txBody>
      </p:sp>
      <p:sp>
        <p:nvSpPr>
          <p:cNvPr id="4" name="Footer Placeholder 3">
            <a:extLst>
              <a:ext uri="{FF2B5EF4-FFF2-40B4-BE49-F238E27FC236}">
                <a16:creationId xmlns:a16="http://schemas.microsoft.com/office/drawing/2014/main" id="{DF89EAFF-A71F-45E6-33BB-D830F3CA1D5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2E2DDAA3-4F92-3583-A0F0-9252FE79FC8A}"/>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2294013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C41E56-4597-D1AF-A7FF-C8F840C5CC6A}"/>
              </a:ext>
            </a:extLst>
          </p:cNvPr>
          <p:cNvSpPr>
            <a:spLocks noGrp="1"/>
          </p:cNvSpPr>
          <p:nvPr>
            <p:ph type="dt" sz="half" idx="10"/>
          </p:nvPr>
        </p:nvSpPr>
        <p:spPr/>
        <p:txBody>
          <a:bodyPr/>
          <a:lstStyle/>
          <a:p>
            <a:fld id="{8B8A48F2-DBF5-4876-8A48-F116D51309EF}" type="datetime1">
              <a:rPr lang="en-IN" smtClean="0"/>
              <a:t>30-05-2024</a:t>
            </a:fld>
            <a:endParaRPr lang="en-IN" dirty="0"/>
          </a:p>
        </p:txBody>
      </p:sp>
      <p:sp>
        <p:nvSpPr>
          <p:cNvPr id="3" name="Footer Placeholder 2">
            <a:extLst>
              <a:ext uri="{FF2B5EF4-FFF2-40B4-BE49-F238E27FC236}">
                <a16:creationId xmlns:a16="http://schemas.microsoft.com/office/drawing/2014/main" id="{5961FAD1-E1B5-4A1F-2ADB-F3C8A41024B3}"/>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A30E6C50-4050-938B-1DBE-264A270B8D6B}"/>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1069802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CD21-64D2-00D3-2C4F-BF4D9ADEA3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13C68A-F450-9BEF-C30B-A1275837D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E0A0B6-3E13-8FE2-CA64-55FB8F6D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E02A84-1B90-C843-FCF7-51ADA83AE7E1}"/>
              </a:ext>
            </a:extLst>
          </p:cNvPr>
          <p:cNvSpPr>
            <a:spLocks noGrp="1"/>
          </p:cNvSpPr>
          <p:nvPr>
            <p:ph type="dt" sz="half" idx="10"/>
          </p:nvPr>
        </p:nvSpPr>
        <p:spPr/>
        <p:txBody>
          <a:bodyPr/>
          <a:lstStyle/>
          <a:p>
            <a:fld id="{81C07D89-3C36-4E5E-A365-DF301BBB348B}" type="datetime1">
              <a:rPr lang="en-IN" smtClean="0"/>
              <a:t>30-05-2024</a:t>
            </a:fld>
            <a:endParaRPr lang="en-IN" dirty="0"/>
          </a:p>
        </p:txBody>
      </p:sp>
      <p:sp>
        <p:nvSpPr>
          <p:cNvPr id="6" name="Footer Placeholder 5">
            <a:extLst>
              <a:ext uri="{FF2B5EF4-FFF2-40B4-BE49-F238E27FC236}">
                <a16:creationId xmlns:a16="http://schemas.microsoft.com/office/drawing/2014/main" id="{44D11E38-726A-93B4-3B7A-4F8E193145D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50869B9-32DC-331C-905D-86D71480E787}"/>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297827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AC27-66AC-F55E-A438-F38D2ED41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71E6EF-3446-FA2B-7162-64273FCD3E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574E0093-1685-3DC5-66AC-AB270093D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9405F9-CF13-1305-07BA-497496A90079}"/>
              </a:ext>
            </a:extLst>
          </p:cNvPr>
          <p:cNvSpPr>
            <a:spLocks noGrp="1"/>
          </p:cNvSpPr>
          <p:nvPr>
            <p:ph type="dt" sz="half" idx="10"/>
          </p:nvPr>
        </p:nvSpPr>
        <p:spPr/>
        <p:txBody>
          <a:bodyPr/>
          <a:lstStyle/>
          <a:p>
            <a:fld id="{5A4EF440-C5E0-405D-8B03-35E25EAA2F34}" type="datetime1">
              <a:rPr lang="en-IN" smtClean="0"/>
              <a:t>30-05-2024</a:t>
            </a:fld>
            <a:endParaRPr lang="en-IN" dirty="0"/>
          </a:p>
        </p:txBody>
      </p:sp>
      <p:sp>
        <p:nvSpPr>
          <p:cNvPr id="6" name="Footer Placeholder 5">
            <a:extLst>
              <a:ext uri="{FF2B5EF4-FFF2-40B4-BE49-F238E27FC236}">
                <a16:creationId xmlns:a16="http://schemas.microsoft.com/office/drawing/2014/main" id="{8AADD7FD-A002-7A0C-55E1-F5EBAF4E5A4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87F9F73-7F75-8F6D-2784-C665E8148989}"/>
              </a:ext>
            </a:extLst>
          </p:cNvPr>
          <p:cNvSpPr>
            <a:spLocks noGrp="1"/>
          </p:cNvSpPr>
          <p:nvPr>
            <p:ph type="sldNum" sz="quarter" idx="12"/>
          </p:nvPr>
        </p:nvSpPr>
        <p:spPr/>
        <p:txBody>
          <a:bodyPr/>
          <a:lstStyle/>
          <a:p>
            <a:fld id="{782F095D-B6A8-4FA6-B4F7-F91D05E5DF38}" type="slidenum">
              <a:rPr lang="en-IN" smtClean="0"/>
              <a:t>‹#›</a:t>
            </a:fld>
            <a:endParaRPr lang="en-IN" dirty="0"/>
          </a:p>
        </p:txBody>
      </p:sp>
    </p:spTree>
    <p:extLst>
      <p:ext uri="{BB962C8B-B14F-4D97-AF65-F5344CB8AC3E}">
        <p14:creationId xmlns:p14="http://schemas.microsoft.com/office/powerpoint/2010/main" val="406090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AFF02B-F7CD-93BF-DA69-1A4323D7FC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E5F65E-DF7F-F316-00EB-2F8393B261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E74AF3-2E7D-1D13-FA94-452F97CFA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C5A3C4-2EB9-4D85-9DEC-92F38A76BA6A}" type="datetime1">
              <a:rPr lang="en-IN" smtClean="0"/>
              <a:t>30-05-2024</a:t>
            </a:fld>
            <a:endParaRPr lang="en-IN" dirty="0"/>
          </a:p>
        </p:txBody>
      </p:sp>
      <p:sp>
        <p:nvSpPr>
          <p:cNvPr id="5" name="Footer Placeholder 4">
            <a:extLst>
              <a:ext uri="{FF2B5EF4-FFF2-40B4-BE49-F238E27FC236}">
                <a16:creationId xmlns:a16="http://schemas.microsoft.com/office/drawing/2014/main" id="{EC0C04ED-318E-FB10-EAAF-4B7F5DBAF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dirty="0"/>
          </a:p>
        </p:txBody>
      </p:sp>
      <p:sp>
        <p:nvSpPr>
          <p:cNvPr id="6" name="Slide Number Placeholder 5">
            <a:extLst>
              <a:ext uri="{FF2B5EF4-FFF2-40B4-BE49-F238E27FC236}">
                <a16:creationId xmlns:a16="http://schemas.microsoft.com/office/drawing/2014/main" id="{AB93D8AD-EE89-B2E2-48A1-05F6623D1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82F095D-B6A8-4FA6-B4F7-F91D05E5DF38}" type="slidenum">
              <a:rPr lang="en-IN" smtClean="0"/>
              <a:t>‹#›</a:t>
            </a:fld>
            <a:endParaRPr lang="en-IN" dirty="0"/>
          </a:p>
        </p:txBody>
      </p:sp>
    </p:spTree>
    <p:extLst>
      <p:ext uri="{BB962C8B-B14F-4D97-AF65-F5344CB8AC3E}">
        <p14:creationId xmlns:p14="http://schemas.microsoft.com/office/powerpoint/2010/main" val="3229367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s://youtu.be/1picbaxgVfA?si=Kj1ighR28DvdiyTf" TargetMode="External"/><Relationship Id="rId2" Type="http://schemas.openxmlformats.org/officeDocument/2006/relationships/hyperlink" Target="https://github.com/jaysonjc/tictactoe-jack" TargetMode="External"/><Relationship Id="rId1" Type="http://schemas.openxmlformats.org/officeDocument/2006/relationships/slideLayout" Target="../slideLayouts/slideLayout7.xml"/><Relationship Id="rId6" Type="http://schemas.openxmlformats.org/officeDocument/2006/relationships/hyperlink" Target="https://github.com/Karthikeya22/TicTacToe-Using-Jack-Language" TargetMode="External"/><Relationship Id="rId5" Type="http://schemas.openxmlformats.org/officeDocument/2006/relationships/hyperlink" Target="https://www.youtube.com/watch?v=rA7tfvpkw0I&amp;t=30s&amp;pp=ygUYdGljIHRhYyB0b2UgZ2FtZSBpbiBqYXZh" TargetMode="External"/><Relationship Id="rId4" Type="http://schemas.openxmlformats.org/officeDocument/2006/relationships/hyperlink" Target="https://github.com/juxtin/tic-jack-to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2D00D-53D5-0354-B13A-2A92C0D428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5368" y="164787"/>
            <a:ext cx="3855720" cy="869315"/>
          </a:xfrm>
          <a:prstGeom prst="rect">
            <a:avLst/>
          </a:prstGeom>
          <a:noFill/>
          <a:ln>
            <a:noFill/>
          </a:ln>
        </p:spPr>
      </p:pic>
      <p:sp>
        <p:nvSpPr>
          <p:cNvPr id="4" name="TextBox 3">
            <a:extLst>
              <a:ext uri="{FF2B5EF4-FFF2-40B4-BE49-F238E27FC236}">
                <a16:creationId xmlns:a16="http://schemas.microsoft.com/office/drawing/2014/main" id="{E67CE6D5-4483-3BEC-235B-9B8E7D344233}"/>
              </a:ext>
            </a:extLst>
          </p:cNvPr>
          <p:cNvSpPr txBox="1"/>
          <p:nvPr/>
        </p:nvSpPr>
        <p:spPr>
          <a:xfrm>
            <a:off x="349133" y="1034102"/>
            <a:ext cx="11488189" cy="465705"/>
          </a:xfrm>
          <a:prstGeom prst="rect">
            <a:avLst/>
          </a:prstGeom>
          <a:noFill/>
        </p:spPr>
        <p:txBody>
          <a:bodyPr wrap="square">
            <a:spAutoFit/>
          </a:bodyPr>
          <a:lstStyle/>
          <a:p>
            <a:pPr algn="ctr">
              <a:lnSpc>
                <a:spcPct val="150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AMRITA SCHOOL OF ARTIFICIAL INTELLIGENCE, BENGALURU</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464E551-CA51-8C1E-AD16-AAEA40237BE4}"/>
              </a:ext>
            </a:extLst>
          </p:cNvPr>
          <p:cNvSpPr txBox="1"/>
          <p:nvPr/>
        </p:nvSpPr>
        <p:spPr>
          <a:xfrm>
            <a:off x="1050174" y="2662705"/>
            <a:ext cx="10091651" cy="1446550"/>
          </a:xfrm>
          <a:prstGeom prst="rect">
            <a:avLst/>
          </a:prstGeom>
          <a:noFill/>
        </p:spPr>
        <p:txBody>
          <a:bodyPr wrap="square">
            <a:spAutoFit/>
          </a:bodyPr>
          <a:lstStyle/>
          <a:p>
            <a:pPr algn="ctr">
              <a:spcAft>
                <a:spcPts val="800"/>
              </a:spcAft>
            </a:pPr>
            <a:r>
              <a:rPr lang="en-IN" sz="1800" u="sng" kern="100" dirty="0">
                <a:effectLst/>
                <a:latin typeface="Times New Roman" panose="02020603050405020304" pitchFamily="18" charset="0"/>
                <a:ea typeface="Aptos" panose="020B0004020202020204" pitchFamily="34" charset="0"/>
                <a:cs typeface="Times New Roman" panose="02020603050405020304" pitchFamily="18" charset="0"/>
              </a:rPr>
              <a:t>ELEMENTS OF COMPUTING - 2 (23AID113)</a:t>
            </a:r>
            <a:endParaRPr lang="en-IN"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ctr">
              <a:spcAft>
                <a:spcPts val="800"/>
              </a:spcAf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END-TERM PROJECT REPORT</a:t>
            </a:r>
          </a:p>
          <a:p>
            <a:pPr algn="ctr">
              <a:spcAft>
                <a:spcPts val="800"/>
              </a:spcAf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On</a:t>
            </a:r>
          </a:p>
          <a:p>
            <a:pPr algn="ctr">
              <a:spcAft>
                <a:spcPts val="800"/>
              </a:spcAft>
            </a:pPr>
            <a:r>
              <a:rPr lang="en-IN" sz="1800" b="1" kern="100" dirty="0">
                <a:solidFill>
                  <a:srgbClr val="C00000"/>
                </a:solidFill>
                <a:effectLst/>
                <a:latin typeface="Times New Roman" panose="02020603050405020304" pitchFamily="18" charset="0"/>
                <a:ea typeface="Aptos" panose="020B0004020202020204" pitchFamily="34" charset="0"/>
                <a:cs typeface="Times New Roman" panose="02020603050405020304" pitchFamily="18" charset="0"/>
              </a:rPr>
              <a:t>Tic Tac Toe </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4F19F73A-E8D9-2E72-8A3E-558592DB21FA}"/>
              </a:ext>
            </a:extLst>
          </p:cNvPr>
          <p:cNvSpPr txBox="1"/>
          <p:nvPr/>
        </p:nvSpPr>
        <p:spPr>
          <a:xfrm>
            <a:off x="1047401" y="4795258"/>
            <a:ext cx="10091651" cy="625812"/>
          </a:xfrm>
          <a:prstGeom prst="rect">
            <a:avLst/>
          </a:prstGeom>
          <a:noFill/>
        </p:spPr>
        <p:txBody>
          <a:bodyPr wrap="square">
            <a:spAutoFit/>
          </a:bodyPr>
          <a:lstStyle/>
          <a:p>
            <a:pPr algn="ctr">
              <a:spcAft>
                <a:spcPts val="800"/>
              </a:spcAft>
            </a:pP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Presented by</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gn="ctr">
              <a:spcAft>
                <a:spcPts val="800"/>
              </a:spcAft>
            </a:pPr>
            <a:r>
              <a:rPr lang="en-IN" sz="1400" b="1" kern="100" dirty="0">
                <a:latin typeface="Times New Roman" panose="02020603050405020304" pitchFamily="18" charset="0"/>
                <a:ea typeface="Aptos" panose="020B0004020202020204" pitchFamily="34" charset="0"/>
                <a:cs typeface="Times New Roman" panose="02020603050405020304" pitchFamily="18" charset="0"/>
              </a:rPr>
              <a:t>Valluri Veera Gangadhara </a:t>
            </a:r>
            <a:r>
              <a:rPr lang="en-IN" sz="1400" b="1" kern="100">
                <a:latin typeface="Times New Roman" panose="02020603050405020304" pitchFamily="18" charset="0"/>
                <a:ea typeface="Aptos" panose="020B0004020202020204" pitchFamily="34" charset="0"/>
                <a:cs typeface="Times New Roman" panose="02020603050405020304" pitchFamily="18" charset="0"/>
              </a:rPr>
              <a:t>Sai Teja</a:t>
            </a:r>
            <a:endParaRPr lang="en-IN" sz="1400" b="1"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94F2279-56EB-6C69-69A7-75B460DD08DC}"/>
              </a:ext>
            </a:extLst>
          </p:cNvPr>
          <p:cNvSpPr txBox="1"/>
          <p:nvPr/>
        </p:nvSpPr>
        <p:spPr>
          <a:xfrm>
            <a:off x="977062" y="1694457"/>
            <a:ext cx="10091651" cy="748923"/>
          </a:xfrm>
          <a:prstGeom prst="rect">
            <a:avLst/>
          </a:prstGeom>
          <a:noFill/>
        </p:spPr>
        <p:txBody>
          <a:bodyPr wrap="square">
            <a:spAutoFit/>
          </a:bodyPr>
          <a:lstStyle/>
          <a:p>
            <a:pPr algn="ctr">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B. Tech in Artificial Intelligence and Data Science (AID)</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gn="ctr">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Second Semester, Section F, Academic Year: 2023-24</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9837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10</a:t>
            </a:fld>
            <a:endParaRPr lang="en-IN" dirty="0"/>
          </a:p>
        </p:txBody>
      </p:sp>
      <p:sp>
        <p:nvSpPr>
          <p:cNvPr id="8" name="TextBox 7">
            <a:extLst>
              <a:ext uri="{FF2B5EF4-FFF2-40B4-BE49-F238E27FC236}">
                <a16:creationId xmlns:a16="http://schemas.microsoft.com/office/drawing/2014/main" id="{CEC06681-4EBC-3D05-6F2D-5DDD11684FF8}"/>
              </a:ext>
            </a:extLst>
          </p:cNvPr>
          <p:cNvSpPr txBox="1"/>
          <p:nvPr/>
        </p:nvSpPr>
        <p:spPr>
          <a:xfrm>
            <a:off x="1072662" y="486986"/>
            <a:ext cx="10046676" cy="5869364"/>
          </a:xfrm>
          <a:prstGeom prst="rect">
            <a:avLst/>
          </a:prstGeom>
          <a:noFill/>
        </p:spPr>
        <p:txBody>
          <a:bodyPr wrap="square" rtlCol="0">
            <a:spAutoFit/>
          </a:bodyPr>
          <a:lstStyle/>
          <a:p>
            <a:pPr marL="285750" indent="-285750" algn="just">
              <a:lnSpc>
                <a:spcPct val="150000"/>
              </a:lnSpc>
              <a:buFontTx/>
              <a:buChar char="-"/>
            </a:pPr>
            <a:r>
              <a:rPr lang="en-US" dirty="0"/>
              <a:t>Math. Jack: </a:t>
            </a:r>
          </a:p>
          <a:p>
            <a:pPr marL="742950" lvl="1" indent="-285750" algn="just">
              <a:lnSpc>
                <a:spcPct val="150000"/>
              </a:lnSpc>
              <a:buFontTx/>
              <a:buChar char="-"/>
            </a:pPr>
            <a:r>
              <a:rPr lang="en-US" dirty="0"/>
              <a:t>Determining winning conditions: The Math file can contain functions to check for winning combinations of X's and O’ s on the game board.</a:t>
            </a:r>
          </a:p>
          <a:p>
            <a:pPr marL="742950" lvl="1" indent="-285750" algn="just">
              <a:lnSpc>
                <a:spcPct val="150000"/>
              </a:lnSpc>
              <a:buFontTx/>
              <a:buChar char="-"/>
            </a:pPr>
            <a:r>
              <a:rPr lang="en-US" dirty="0"/>
              <a:t>Detecting draws: Functions in the Math file could help identify when the game ends in a draw if there are no winning combinations and the board is full.</a:t>
            </a:r>
          </a:p>
          <a:p>
            <a:pPr marL="742950" lvl="1" indent="-285750" algn="just">
              <a:lnSpc>
                <a:spcPct val="150000"/>
              </a:lnSpc>
              <a:buFontTx/>
              <a:buChar char="-"/>
            </a:pPr>
            <a:r>
              <a:rPr lang="en-US" dirty="0"/>
              <a:t>Validating moves: It can include functions to verify whether a player's move is legal or not based on the current state of the board.</a:t>
            </a:r>
          </a:p>
          <a:p>
            <a:pPr marL="285750" indent="-285750" algn="just">
              <a:lnSpc>
                <a:spcPct val="150000"/>
              </a:lnSpc>
              <a:buFontTx/>
              <a:buChar char="-"/>
            </a:pPr>
            <a:r>
              <a:rPr lang="en-US" dirty="0"/>
              <a:t>Memory. Jack: </a:t>
            </a:r>
          </a:p>
          <a:p>
            <a:pPr marL="742950" lvl="1" indent="-285750" algn="just">
              <a:lnSpc>
                <a:spcPct val="150000"/>
              </a:lnSpc>
              <a:buFontTx/>
              <a:buChar char="-"/>
            </a:pPr>
            <a:r>
              <a:rPr lang="en-US" dirty="0"/>
              <a:t>In a Tic Tac Toe game, the Memory file might be used to manage memory allocation and deallocation efficiently</a:t>
            </a:r>
          </a:p>
          <a:p>
            <a:pPr marL="742950" lvl="1" indent="-285750" algn="just">
              <a:lnSpc>
                <a:spcPct val="150000"/>
              </a:lnSpc>
              <a:buFontTx/>
              <a:buChar char="-"/>
            </a:pPr>
            <a:r>
              <a:rPr lang="en-US" dirty="0"/>
              <a:t>Storing game board state: The Memory file can allocate memory dynamically to store the current state of the Tic Tac Toe board, allowing the board to expand or shrink as needed during gameplay.</a:t>
            </a:r>
          </a:p>
          <a:p>
            <a:pPr marL="742950" lvl="1" indent="-285750" algn="just">
              <a:lnSpc>
                <a:spcPct val="150000"/>
              </a:lnSpc>
              <a:buFontTx/>
              <a:buChar char="-"/>
            </a:pPr>
            <a:endParaRPr lang="en-US" dirty="0"/>
          </a:p>
        </p:txBody>
      </p:sp>
    </p:spTree>
    <p:extLst>
      <p:ext uri="{BB962C8B-B14F-4D97-AF65-F5344CB8AC3E}">
        <p14:creationId xmlns:p14="http://schemas.microsoft.com/office/powerpoint/2010/main" val="1914302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11</a:t>
            </a:fld>
            <a:endParaRPr lang="en-IN" dirty="0"/>
          </a:p>
        </p:txBody>
      </p:sp>
      <p:sp>
        <p:nvSpPr>
          <p:cNvPr id="8" name="TextBox 7">
            <a:extLst>
              <a:ext uri="{FF2B5EF4-FFF2-40B4-BE49-F238E27FC236}">
                <a16:creationId xmlns:a16="http://schemas.microsoft.com/office/drawing/2014/main" id="{CEC06681-4EBC-3D05-6F2D-5DDD11684FF8}"/>
              </a:ext>
            </a:extLst>
          </p:cNvPr>
          <p:cNvSpPr txBox="1"/>
          <p:nvPr/>
        </p:nvSpPr>
        <p:spPr>
          <a:xfrm>
            <a:off x="964324" y="286569"/>
            <a:ext cx="10046676" cy="6284862"/>
          </a:xfrm>
          <a:prstGeom prst="rect">
            <a:avLst/>
          </a:prstGeom>
          <a:noFill/>
        </p:spPr>
        <p:txBody>
          <a:bodyPr wrap="square" rtlCol="0">
            <a:spAutoFit/>
          </a:bodyPr>
          <a:lstStyle/>
          <a:p>
            <a:pPr marL="285750" indent="-285750" algn="just">
              <a:lnSpc>
                <a:spcPct val="150000"/>
              </a:lnSpc>
              <a:buFontTx/>
              <a:buChar char="-"/>
            </a:pPr>
            <a:r>
              <a:rPr lang="en-US" dirty="0"/>
              <a:t>Menu. Jack: </a:t>
            </a:r>
          </a:p>
          <a:p>
            <a:pPr marL="742950" lvl="1" indent="-285750" algn="just">
              <a:lnSpc>
                <a:spcPct val="150000"/>
              </a:lnSpc>
              <a:buFontTx/>
              <a:buChar char="-"/>
            </a:pPr>
            <a:r>
              <a:rPr lang="en-US" dirty="0"/>
              <a:t>Displaying the main menu: The Menu file can handle displaying the main menu when the game starts, presenting options like 1 player or 2 player</a:t>
            </a:r>
          </a:p>
          <a:p>
            <a:pPr marL="285750" indent="-285750" algn="just">
              <a:lnSpc>
                <a:spcPct val="150000"/>
              </a:lnSpc>
              <a:buFontTx/>
              <a:buChar char="-"/>
            </a:pPr>
            <a:r>
              <a:rPr lang="en-US" dirty="0"/>
              <a:t>OMarker.Jack: </a:t>
            </a:r>
          </a:p>
          <a:p>
            <a:pPr marL="742950" lvl="1" indent="-285750" algn="just">
              <a:lnSpc>
                <a:spcPct val="150000"/>
              </a:lnSpc>
              <a:buFontTx/>
              <a:buChar char="-"/>
            </a:pPr>
            <a:r>
              <a:rPr lang="en-US" dirty="0"/>
              <a:t>In Tic Tac Toe, the "OMarker" likely refers to the representation of the O symbol, which is one of the two symbols used in the game to mark the cells on the board</a:t>
            </a:r>
          </a:p>
          <a:p>
            <a:pPr marL="742950" lvl="1" indent="-285750" algn="just">
              <a:lnSpc>
                <a:spcPct val="150000"/>
              </a:lnSpc>
              <a:buFontTx/>
              <a:buChar char="-"/>
            </a:pPr>
            <a:r>
              <a:rPr lang="en-US" dirty="0"/>
              <a:t>The OMarker class would likely contain methods to draw the O symbol on the game board. This could involve rendering the O symbol using graphics or text in the appropriate cell on the board</a:t>
            </a:r>
          </a:p>
          <a:p>
            <a:pPr marL="285750" indent="-285750" algn="just">
              <a:lnSpc>
                <a:spcPct val="150000"/>
              </a:lnSpc>
              <a:buFontTx/>
              <a:buChar char="-"/>
            </a:pPr>
            <a:r>
              <a:rPr lang="en-US" dirty="0"/>
              <a:t>XMarker.Jack : </a:t>
            </a:r>
          </a:p>
          <a:p>
            <a:pPr marL="742950" lvl="1" indent="-285750" algn="just">
              <a:lnSpc>
                <a:spcPct val="150000"/>
              </a:lnSpc>
              <a:buFontTx/>
              <a:buChar char="-"/>
            </a:pPr>
            <a:r>
              <a:rPr lang="en-US" dirty="0"/>
              <a:t>In Tic Tac Toe, the “XMarker" likely refers to the representation of the X symbol, which is one of the two symbols used in the game to mark the cells on the board</a:t>
            </a:r>
          </a:p>
          <a:p>
            <a:pPr marL="742950" lvl="1" indent="-285750" algn="just">
              <a:lnSpc>
                <a:spcPct val="150000"/>
              </a:lnSpc>
              <a:buFontTx/>
              <a:buChar char="-"/>
            </a:pPr>
            <a:r>
              <a:rPr lang="en-US" dirty="0"/>
              <a:t>The XMarker class would likely contain methods to draw the Xsymbol on the game board. This could involve rendering the X symbol using graphics or text in the appropriate cell on the board</a:t>
            </a:r>
          </a:p>
        </p:txBody>
      </p:sp>
    </p:spTree>
    <p:extLst>
      <p:ext uri="{BB962C8B-B14F-4D97-AF65-F5344CB8AC3E}">
        <p14:creationId xmlns:p14="http://schemas.microsoft.com/office/powerpoint/2010/main" val="2379700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12</a:t>
            </a:fld>
            <a:endParaRPr lang="en-IN" dirty="0"/>
          </a:p>
        </p:txBody>
      </p:sp>
      <p:sp>
        <p:nvSpPr>
          <p:cNvPr id="8" name="TextBox 7">
            <a:extLst>
              <a:ext uri="{FF2B5EF4-FFF2-40B4-BE49-F238E27FC236}">
                <a16:creationId xmlns:a16="http://schemas.microsoft.com/office/drawing/2014/main" id="{CEC06681-4EBC-3D05-6F2D-5DDD11684FF8}"/>
              </a:ext>
            </a:extLst>
          </p:cNvPr>
          <p:cNvSpPr txBox="1"/>
          <p:nvPr/>
        </p:nvSpPr>
        <p:spPr>
          <a:xfrm>
            <a:off x="1072662" y="702067"/>
            <a:ext cx="10046676" cy="5453865"/>
          </a:xfrm>
          <a:prstGeom prst="rect">
            <a:avLst/>
          </a:prstGeom>
          <a:noFill/>
        </p:spPr>
        <p:txBody>
          <a:bodyPr wrap="square" rtlCol="0">
            <a:spAutoFit/>
          </a:bodyPr>
          <a:lstStyle/>
          <a:p>
            <a:pPr marL="285750" indent="-285750" algn="just">
              <a:lnSpc>
                <a:spcPct val="150000"/>
              </a:lnSpc>
              <a:buFontTx/>
              <a:buChar char="-"/>
            </a:pPr>
            <a:r>
              <a:rPr lang="en-US" dirty="0"/>
              <a:t>Output.Jack: </a:t>
            </a:r>
          </a:p>
          <a:p>
            <a:pPr marL="742950" lvl="1" indent="-285750" algn="just">
              <a:lnSpc>
                <a:spcPct val="150000"/>
              </a:lnSpc>
              <a:buFontTx/>
              <a:buChar char="-"/>
            </a:pPr>
            <a:r>
              <a:rPr lang="en-US" dirty="0"/>
              <a:t>Displaying the Game Board: The output file is responsible for rendering the game board visually, showing the current state of the game to the players. It presents the grid where X's and O's are placed, indicating the positions of the marks</a:t>
            </a:r>
          </a:p>
          <a:p>
            <a:pPr marL="742950" lvl="1" indent="-285750" algn="just">
              <a:lnSpc>
                <a:spcPct val="150000"/>
              </a:lnSpc>
              <a:buFontTx/>
              <a:buChar char="-"/>
            </a:pPr>
            <a:r>
              <a:rPr lang="en-US" dirty="0"/>
              <a:t>Showing Game Messages: It displays messages to the players during the game, such as prompts for player input, notifications of game outcomes (win, draw, or loss), and any other relevant information like whose turn it is.</a:t>
            </a:r>
          </a:p>
          <a:p>
            <a:pPr marL="285750" indent="-285750" algn="just">
              <a:lnSpc>
                <a:spcPct val="150000"/>
              </a:lnSpc>
              <a:buFontTx/>
              <a:buChar char="-"/>
            </a:pPr>
            <a:r>
              <a:rPr lang="en-US" dirty="0"/>
              <a:t>Screen.Jack: </a:t>
            </a:r>
          </a:p>
          <a:p>
            <a:pPr marL="742950" lvl="1" indent="-285750" algn="just">
              <a:lnSpc>
                <a:spcPct val="150000"/>
              </a:lnSpc>
              <a:buFontTx/>
              <a:buChar char="-"/>
            </a:pPr>
            <a:r>
              <a:rPr lang="en-US" dirty="0"/>
              <a:t>The screen file is responsible for rendering the game board on the screen or display device. It translates the logical representation of the game board into actual pixels on the screen, ensuring that players can see the current state of the game.</a:t>
            </a:r>
          </a:p>
          <a:p>
            <a:pPr marL="742950" lvl="1" indent="-285750" algn="just">
              <a:lnSpc>
                <a:spcPct val="150000"/>
              </a:lnSpc>
              <a:buFontTx/>
              <a:buChar char="-"/>
            </a:pPr>
            <a:r>
              <a:rPr lang="en-US" dirty="0"/>
              <a:t>The screen module may include features to support scalability, allowing the game board to adapt to different screen sizes and resolutions, ensuring optimal display on various devices.</a:t>
            </a:r>
          </a:p>
        </p:txBody>
      </p:sp>
    </p:spTree>
    <p:extLst>
      <p:ext uri="{BB962C8B-B14F-4D97-AF65-F5344CB8AC3E}">
        <p14:creationId xmlns:p14="http://schemas.microsoft.com/office/powerpoint/2010/main" val="369548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13</a:t>
            </a:fld>
            <a:endParaRPr lang="en-IN" dirty="0"/>
          </a:p>
        </p:txBody>
      </p:sp>
      <p:sp>
        <p:nvSpPr>
          <p:cNvPr id="8" name="TextBox 7">
            <a:extLst>
              <a:ext uri="{FF2B5EF4-FFF2-40B4-BE49-F238E27FC236}">
                <a16:creationId xmlns:a16="http://schemas.microsoft.com/office/drawing/2014/main" id="{CEC06681-4EBC-3D05-6F2D-5DDD11684FF8}"/>
              </a:ext>
            </a:extLst>
          </p:cNvPr>
          <p:cNvSpPr txBox="1"/>
          <p:nvPr/>
        </p:nvSpPr>
        <p:spPr>
          <a:xfrm>
            <a:off x="960120" y="326147"/>
            <a:ext cx="10046676" cy="5869364"/>
          </a:xfrm>
          <a:prstGeom prst="rect">
            <a:avLst/>
          </a:prstGeom>
          <a:noFill/>
        </p:spPr>
        <p:txBody>
          <a:bodyPr wrap="square" rtlCol="0">
            <a:spAutoFit/>
          </a:bodyPr>
          <a:lstStyle/>
          <a:p>
            <a:pPr marL="285750" indent="-285750" algn="just">
              <a:lnSpc>
                <a:spcPct val="150000"/>
              </a:lnSpc>
              <a:buFontTx/>
              <a:buChar char="-"/>
            </a:pPr>
            <a:r>
              <a:rPr lang="en-US" dirty="0"/>
              <a:t>String.Jack: </a:t>
            </a:r>
          </a:p>
          <a:p>
            <a:pPr marL="742950" lvl="1" indent="-285750" algn="just">
              <a:lnSpc>
                <a:spcPct val="150000"/>
              </a:lnSpc>
              <a:buFontTx/>
              <a:buChar char="-"/>
            </a:pPr>
            <a:r>
              <a:rPr lang="en-US" dirty="0"/>
              <a:t>The String module may be used to store and manipulate the names of the players in the game. It provides functions for initializing, updating, and displaying player names on the screen.</a:t>
            </a:r>
          </a:p>
          <a:p>
            <a:pPr marL="742950" lvl="1" indent="-285750" algn="just">
              <a:lnSpc>
                <a:spcPct val="150000"/>
              </a:lnSpc>
              <a:buFontTx/>
              <a:buChar char="-"/>
            </a:pPr>
            <a:r>
              <a:rPr lang="en-US" dirty="0"/>
              <a:t>String manipulation is often necessary for displaying various game messages, such as prompts, notifications, or victory messages, to the players during different phases of the game.</a:t>
            </a:r>
          </a:p>
          <a:p>
            <a:pPr marL="285750" indent="-285750" algn="just">
              <a:lnSpc>
                <a:spcPct val="150000"/>
              </a:lnSpc>
              <a:buFontTx/>
              <a:buChar char="-"/>
            </a:pPr>
            <a:r>
              <a:rPr lang="en-US" dirty="0"/>
              <a:t>Sys.Jack: </a:t>
            </a:r>
          </a:p>
          <a:p>
            <a:pPr marL="742950" lvl="1" indent="-285750" algn="just">
              <a:lnSpc>
                <a:spcPct val="150000"/>
              </a:lnSpc>
              <a:buFontTx/>
              <a:buChar char="-"/>
            </a:pPr>
            <a:r>
              <a:rPr lang="en-US" dirty="0"/>
              <a:t>The Sys module may be used for error handling and reporting. In case of critical errors or exceptional conditions during the game execution, the Sys module provides functions for displaying error messages and terminating the program gracefully, ensuring a better user experience.</a:t>
            </a:r>
          </a:p>
          <a:p>
            <a:pPr marL="742950" lvl="1" indent="-285750" algn="just">
              <a:lnSpc>
                <a:spcPct val="150000"/>
              </a:lnSpc>
              <a:buFontTx/>
              <a:buChar char="-"/>
            </a:pPr>
            <a:r>
              <a:rPr lang="en-US" dirty="0"/>
              <a:t>The Sys module can be used to read and write configuration files or settings, allowing players to customize game options such as difficulty level, sound settings, or control preferences.</a:t>
            </a:r>
          </a:p>
        </p:txBody>
      </p:sp>
    </p:spTree>
    <p:extLst>
      <p:ext uri="{BB962C8B-B14F-4D97-AF65-F5344CB8AC3E}">
        <p14:creationId xmlns:p14="http://schemas.microsoft.com/office/powerpoint/2010/main" val="2116296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14</a:t>
            </a:fld>
            <a:endParaRPr lang="en-IN" dirty="0"/>
          </a:p>
        </p:txBody>
      </p:sp>
      <p:sp>
        <p:nvSpPr>
          <p:cNvPr id="8" name="TextBox 7">
            <a:extLst>
              <a:ext uri="{FF2B5EF4-FFF2-40B4-BE49-F238E27FC236}">
                <a16:creationId xmlns:a16="http://schemas.microsoft.com/office/drawing/2014/main" id="{CEC06681-4EBC-3D05-6F2D-5DDD11684FF8}"/>
              </a:ext>
            </a:extLst>
          </p:cNvPr>
          <p:cNvSpPr txBox="1"/>
          <p:nvPr/>
        </p:nvSpPr>
        <p:spPr>
          <a:xfrm>
            <a:off x="1072662" y="1179587"/>
            <a:ext cx="10046676" cy="3791872"/>
          </a:xfrm>
          <a:prstGeom prst="rect">
            <a:avLst/>
          </a:prstGeom>
          <a:noFill/>
        </p:spPr>
        <p:txBody>
          <a:bodyPr wrap="square" rtlCol="0">
            <a:spAutoFit/>
          </a:bodyPr>
          <a:lstStyle/>
          <a:p>
            <a:pPr marL="285750" indent="-285750" algn="just">
              <a:lnSpc>
                <a:spcPct val="150000"/>
              </a:lnSpc>
              <a:buFontTx/>
              <a:buChar char="-"/>
            </a:pPr>
            <a:r>
              <a:rPr lang="en-US" dirty="0"/>
              <a:t>TicTacToe.Jack: </a:t>
            </a:r>
          </a:p>
          <a:p>
            <a:pPr marL="742950" lvl="1" indent="-285750" algn="just">
              <a:lnSpc>
                <a:spcPct val="150000"/>
              </a:lnSpc>
              <a:buFontTx/>
              <a:buChar char="-"/>
            </a:pPr>
            <a:r>
              <a:rPr lang="en-US" dirty="0"/>
              <a:t>This file is the main file to run the game in this file we have written Instance Variables, Constructor, Dispose Method, Draw Method, Clear Input Area Method, Take Input Method, Over Method, Switch Player Method, Run Method.</a:t>
            </a:r>
          </a:p>
          <a:p>
            <a:pPr marL="742950" lvl="1" indent="-285750" algn="just">
              <a:lnSpc>
                <a:spcPct val="150000"/>
              </a:lnSpc>
              <a:buFontTx/>
              <a:buChar char="-"/>
            </a:pPr>
            <a:r>
              <a:rPr lang="en-US" dirty="0"/>
              <a:t>‘Player’ : Represents the current player (either 'X' or 'O’).</a:t>
            </a:r>
          </a:p>
          <a:p>
            <a:pPr marL="742950" lvl="1" indent="-285750" algn="just">
              <a:lnSpc>
                <a:spcPct val="150000"/>
              </a:lnSpc>
              <a:buFontTx/>
              <a:buChar char="-"/>
            </a:pPr>
            <a:r>
              <a:rPr lang="en-US" dirty="0"/>
              <a:t>‘Board’ : An array representing the game board. Each element of the array corresponds to a cell on the board, initially set to empty (' ').</a:t>
            </a:r>
          </a:p>
          <a:p>
            <a:pPr marL="742950" lvl="1" indent="-285750" algn="just">
              <a:lnSpc>
                <a:spcPct val="150000"/>
              </a:lnSpc>
              <a:buFontTx/>
              <a:buChar char="-"/>
            </a:pPr>
            <a:r>
              <a:rPr lang="en-US" dirty="0"/>
              <a:t>‘last Index’ : Represents the index of the last move made on the board.</a:t>
            </a:r>
          </a:p>
          <a:p>
            <a:pPr marL="742950" lvl="1" indent="-285750" algn="just">
              <a:lnSpc>
                <a:spcPct val="150000"/>
              </a:lnSpc>
              <a:buFontTx/>
              <a:buChar char="-"/>
            </a:pPr>
            <a:r>
              <a:rPr lang="en-US" dirty="0"/>
              <a:t>‘Board’ : An instance of the Board class, used for graphical representation of the game board.</a:t>
            </a:r>
          </a:p>
        </p:txBody>
      </p:sp>
    </p:spTree>
    <p:extLst>
      <p:ext uri="{BB962C8B-B14F-4D97-AF65-F5344CB8AC3E}">
        <p14:creationId xmlns:p14="http://schemas.microsoft.com/office/powerpoint/2010/main" val="400617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15</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304440" y="552660"/>
            <a:ext cx="3696076" cy="461665"/>
          </a:xfrm>
          <a:prstGeom prst="rect">
            <a:avLst/>
          </a:prstGeom>
          <a:noFill/>
        </p:spPr>
        <p:txBody>
          <a:bodyPr wrap="none" rtlCol="0">
            <a:spAutoFit/>
          </a:bodyPr>
          <a:lstStyle/>
          <a:p>
            <a:r>
              <a:rPr lang="en-US" sz="2400" b="1" dirty="0"/>
              <a:t>Block diagram/Flowchart</a:t>
            </a:r>
          </a:p>
        </p:txBody>
      </p:sp>
      <p:sp>
        <p:nvSpPr>
          <p:cNvPr id="4" name="TextBox 3">
            <a:extLst>
              <a:ext uri="{FF2B5EF4-FFF2-40B4-BE49-F238E27FC236}">
                <a16:creationId xmlns:a16="http://schemas.microsoft.com/office/drawing/2014/main" id="{3626588F-547B-72AA-2081-468FD057A379}"/>
              </a:ext>
            </a:extLst>
          </p:cNvPr>
          <p:cNvSpPr txBox="1"/>
          <p:nvPr/>
        </p:nvSpPr>
        <p:spPr>
          <a:xfrm>
            <a:off x="1781906" y="6039059"/>
            <a:ext cx="8628186" cy="307777"/>
          </a:xfrm>
          <a:prstGeom prst="rect">
            <a:avLst/>
          </a:prstGeom>
          <a:noFill/>
        </p:spPr>
        <p:txBody>
          <a:bodyPr wrap="square" rtlCol="0">
            <a:spAutoFit/>
          </a:bodyPr>
          <a:lstStyle/>
          <a:p>
            <a:pPr algn="ctr"/>
            <a:r>
              <a:rPr lang="en-US" sz="1400" i="1" dirty="0"/>
              <a:t>Fig. 2: Flow chart for Tic-Tac-Toe Game</a:t>
            </a:r>
            <a:endParaRPr lang="en-IN" sz="1400" i="1" dirty="0"/>
          </a:p>
        </p:txBody>
      </p:sp>
      <p:sp>
        <p:nvSpPr>
          <p:cNvPr id="2" name="Rectangle 1">
            <a:extLst>
              <a:ext uri="{FF2B5EF4-FFF2-40B4-BE49-F238E27FC236}">
                <a16:creationId xmlns:a16="http://schemas.microsoft.com/office/drawing/2014/main" id="{A6DD49F7-FD40-28E4-7914-6020820669E7}"/>
              </a:ext>
            </a:extLst>
          </p:cNvPr>
          <p:cNvSpPr/>
          <p:nvPr/>
        </p:nvSpPr>
        <p:spPr>
          <a:xfrm>
            <a:off x="5301735" y="969980"/>
            <a:ext cx="1449533" cy="686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800"/>
              </a:spcAft>
            </a:pPr>
            <a:r>
              <a:rPr lang="en-US" sz="1200" b="1" kern="100" dirty="0">
                <a:effectLst/>
                <a:ea typeface="Times New Roman" panose="02020603050405020304" pitchFamily="18" charset="0"/>
                <a:cs typeface="Times New Roman" panose="02020603050405020304" pitchFamily="18" charset="0"/>
              </a:rPr>
              <a:t>Menu Screen</a:t>
            </a:r>
            <a:endParaRPr lang="en-US" sz="1200" kern="100" dirty="0">
              <a:effectLst/>
              <a:ea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63AB1C8F-47F6-BC1D-3E3D-410065301571}"/>
              </a:ext>
            </a:extLst>
          </p:cNvPr>
          <p:cNvCxnSpPr>
            <a:cxnSpLocks/>
          </p:cNvCxnSpPr>
          <p:nvPr/>
        </p:nvCxnSpPr>
        <p:spPr>
          <a:xfrm>
            <a:off x="6543038" y="2542780"/>
            <a:ext cx="0" cy="5269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38895AA-9D7B-B815-51BB-F30845032D34}"/>
              </a:ext>
            </a:extLst>
          </p:cNvPr>
          <p:cNvSpPr/>
          <p:nvPr/>
        </p:nvSpPr>
        <p:spPr>
          <a:xfrm>
            <a:off x="5270300" y="2034216"/>
            <a:ext cx="1503353" cy="686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800"/>
              </a:spcAft>
            </a:pPr>
            <a:r>
              <a:rPr lang="en-US" sz="1200" b="1" kern="100" dirty="0">
                <a:effectLst/>
                <a:ea typeface="Times New Roman" panose="02020603050405020304" pitchFamily="18" charset="0"/>
                <a:cs typeface="Times New Roman" panose="02020603050405020304" pitchFamily="18" charset="0"/>
              </a:rPr>
              <a:t>Player 1 turn</a:t>
            </a:r>
            <a:endParaRPr lang="en-US" sz="1200" kern="100" dirty="0">
              <a:effectLst/>
              <a:ea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896C73FD-C289-E4BF-9984-21A2490F0A7A}"/>
              </a:ext>
            </a:extLst>
          </p:cNvPr>
          <p:cNvCxnSpPr>
            <a:cxnSpLocks/>
          </p:cNvCxnSpPr>
          <p:nvPr/>
        </p:nvCxnSpPr>
        <p:spPr>
          <a:xfrm flipV="1">
            <a:off x="5635641" y="2729881"/>
            <a:ext cx="0" cy="5787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BAA1EB-324A-55E3-0506-176BAB83896D}"/>
              </a:ext>
            </a:extLst>
          </p:cNvPr>
          <p:cNvCxnSpPr>
            <a:cxnSpLocks/>
          </p:cNvCxnSpPr>
          <p:nvPr/>
        </p:nvCxnSpPr>
        <p:spPr>
          <a:xfrm>
            <a:off x="5939532" y="1476673"/>
            <a:ext cx="0" cy="555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DDD96B6-7A72-C2D4-1433-205E6D767C70}"/>
              </a:ext>
            </a:extLst>
          </p:cNvPr>
          <p:cNvSpPr/>
          <p:nvPr/>
        </p:nvSpPr>
        <p:spPr>
          <a:xfrm>
            <a:off x="4650234" y="3069763"/>
            <a:ext cx="2891530" cy="1323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0"/>
              </a:spcAft>
            </a:pPr>
            <a:r>
              <a:rPr lang="en-US" sz="1100" b="1" dirty="0">
                <a:effectLst/>
                <a:ea typeface="Calibri" panose="020F0502020204030204" pitchFamily="34" charset="0"/>
                <a:cs typeface="Times New Roman" panose="02020603050405020304" pitchFamily="18" charset="0"/>
              </a:rPr>
              <a:t> </a:t>
            </a:r>
            <a:endParaRPr lang="en-US" sz="1100" dirty="0">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65416F5F-8B0C-BC79-7302-D6F19F524724}"/>
              </a:ext>
            </a:extLst>
          </p:cNvPr>
          <p:cNvSpPr txBox="1"/>
          <p:nvPr/>
        </p:nvSpPr>
        <p:spPr>
          <a:xfrm>
            <a:off x="4758436" y="3369440"/>
            <a:ext cx="2675125" cy="646331"/>
          </a:xfrm>
          <a:prstGeom prst="rect">
            <a:avLst/>
          </a:prstGeom>
          <a:noFill/>
        </p:spPr>
        <p:txBody>
          <a:bodyPr wrap="square">
            <a:spAutoFit/>
          </a:bodyPr>
          <a:lstStyle/>
          <a:p>
            <a:pPr marL="0" marR="0">
              <a:spcBef>
                <a:spcPts val="0"/>
              </a:spcBef>
              <a:spcAft>
                <a:spcPts val="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Player2	    |      Player1</a:t>
            </a:r>
          </a:p>
          <a:p>
            <a:pPr marL="0" marR="0">
              <a:spcBef>
                <a:spcPts val="0"/>
              </a:spcBef>
              <a:spcAft>
                <a:spcPts val="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Winner?      |     Winner?</a:t>
            </a:r>
          </a:p>
        </p:txBody>
      </p:sp>
      <p:sp>
        <p:nvSpPr>
          <p:cNvPr id="23" name="Text Box 2">
            <a:extLst>
              <a:ext uri="{FF2B5EF4-FFF2-40B4-BE49-F238E27FC236}">
                <a16:creationId xmlns:a16="http://schemas.microsoft.com/office/drawing/2014/main" id="{53143660-5CDC-34A1-DC75-B837C6BD3CAA}"/>
              </a:ext>
            </a:extLst>
          </p:cNvPr>
          <p:cNvSpPr txBox="1">
            <a:spLocks noChangeArrowheads="1"/>
          </p:cNvSpPr>
          <p:nvPr/>
        </p:nvSpPr>
        <p:spPr bwMode="auto">
          <a:xfrm>
            <a:off x="6479585" y="4448698"/>
            <a:ext cx="372745" cy="25590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a:t>
            </a:r>
          </a:p>
        </p:txBody>
      </p:sp>
      <p:sp>
        <p:nvSpPr>
          <p:cNvPr id="24" name="Rectangle 23">
            <a:extLst>
              <a:ext uri="{FF2B5EF4-FFF2-40B4-BE49-F238E27FC236}">
                <a16:creationId xmlns:a16="http://schemas.microsoft.com/office/drawing/2014/main" id="{2EF50F35-5813-5A48-827B-1428F2E3C2C8}"/>
              </a:ext>
            </a:extLst>
          </p:cNvPr>
          <p:cNvSpPr/>
          <p:nvPr/>
        </p:nvSpPr>
        <p:spPr>
          <a:xfrm>
            <a:off x="8139828" y="3281274"/>
            <a:ext cx="2058159" cy="764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dirty="0">
                <a:effectLst/>
                <a:ea typeface="Calibri" panose="020F0502020204030204" pitchFamily="34" charset="0"/>
                <a:cs typeface="Times New Roman" panose="02020603050405020304" pitchFamily="18" charset="0"/>
              </a:rPr>
              <a:t>Winner Screen!</a:t>
            </a:r>
            <a:endParaRPr lang="en-US" sz="1100" dirty="0">
              <a:effectLst/>
              <a:ea typeface="Calibri" panose="020F0502020204030204" pitchFamily="34"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8B43E9C2-93C6-ECAC-256A-D60B66DBB00C}"/>
              </a:ext>
            </a:extLst>
          </p:cNvPr>
          <p:cNvCxnSpPr>
            <a:cxnSpLocks/>
            <a:endCxn id="24" idx="1"/>
          </p:cNvCxnSpPr>
          <p:nvPr/>
        </p:nvCxnSpPr>
        <p:spPr>
          <a:xfrm>
            <a:off x="7154030" y="3663632"/>
            <a:ext cx="98579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 Box 2">
            <a:extLst>
              <a:ext uri="{FF2B5EF4-FFF2-40B4-BE49-F238E27FC236}">
                <a16:creationId xmlns:a16="http://schemas.microsoft.com/office/drawing/2014/main" id="{96AC85BD-6281-FE7C-88A7-F085F4238C5A}"/>
              </a:ext>
            </a:extLst>
          </p:cNvPr>
          <p:cNvSpPr txBox="1">
            <a:spLocks noChangeArrowheads="1"/>
          </p:cNvSpPr>
          <p:nvPr/>
        </p:nvSpPr>
        <p:spPr bwMode="auto">
          <a:xfrm>
            <a:off x="7585855" y="3301047"/>
            <a:ext cx="445770" cy="25590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Yes </a:t>
            </a:r>
          </a:p>
        </p:txBody>
      </p:sp>
      <p:sp>
        <p:nvSpPr>
          <p:cNvPr id="27" name="Rectangle 26">
            <a:extLst>
              <a:ext uri="{FF2B5EF4-FFF2-40B4-BE49-F238E27FC236}">
                <a16:creationId xmlns:a16="http://schemas.microsoft.com/office/drawing/2014/main" id="{467CEB3C-613A-BD15-5763-4E71F7E476AA}"/>
              </a:ext>
            </a:extLst>
          </p:cNvPr>
          <p:cNvSpPr/>
          <p:nvPr/>
        </p:nvSpPr>
        <p:spPr>
          <a:xfrm>
            <a:off x="5238867" y="4826513"/>
            <a:ext cx="1566221" cy="633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dirty="0">
                <a:effectLst/>
                <a:ea typeface="Calibri" panose="020F0502020204030204" pitchFamily="34" charset="0"/>
                <a:cs typeface="Times New Roman" panose="02020603050405020304" pitchFamily="18" charset="0"/>
              </a:rPr>
              <a:t>Player 2 turn</a:t>
            </a:r>
            <a:endParaRPr lang="en-US" sz="1100" dirty="0">
              <a:effectLst/>
              <a:ea typeface="Calibri" panose="020F0502020204030204" pitchFamily="34"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7487DD55-3C67-155A-7837-48BAE0651E27}"/>
              </a:ext>
            </a:extLst>
          </p:cNvPr>
          <p:cNvCxnSpPr>
            <a:cxnSpLocks/>
          </p:cNvCxnSpPr>
          <p:nvPr/>
        </p:nvCxnSpPr>
        <p:spPr>
          <a:xfrm flipV="1">
            <a:off x="5635641" y="4393586"/>
            <a:ext cx="0" cy="432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E0C59BA-7B02-8CD8-9723-CF895911A745}"/>
              </a:ext>
            </a:extLst>
          </p:cNvPr>
          <p:cNvCxnSpPr>
            <a:cxnSpLocks/>
          </p:cNvCxnSpPr>
          <p:nvPr/>
        </p:nvCxnSpPr>
        <p:spPr>
          <a:xfrm>
            <a:off x="6347938" y="4365613"/>
            <a:ext cx="0" cy="460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2">
            <a:extLst>
              <a:ext uri="{FF2B5EF4-FFF2-40B4-BE49-F238E27FC236}">
                <a16:creationId xmlns:a16="http://schemas.microsoft.com/office/drawing/2014/main" id="{235A78A7-D459-C26E-0E77-B3109D4FA51A}"/>
              </a:ext>
            </a:extLst>
          </p:cNvPr>
          <p:cNvSpPr txBox="1">
            <a:spLocks noChangeArrowheads="1"/>
          </p:cNvSpPr>
          <p:nvPr/>
        </p:nvSpPr>
        <p:spPr bwMode="auto">
          <a:xfrm>
            <a:off x="5191832" y="2777015"/>
            <a:ext cx="372745" cy="25590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No</a:t>
            </a:r>
          </a:p>
        </p:txBody>
      </p:sp>
      <p:sp>
        <p:nvSpPr>
          <p:cNvPr id="33" name="Rectangle 32">
            <a:extLst>
              <a:ext uri="{FF2B5EF4-FFF2-40B4-BE49-F238E27FC236}">
                <a16:creationId xmlns:a16="http://schemas.microsoft.com/office/drawing/2014/main" id="{A6B8963C-C951-DB25-0B48-EFD02E0BBBD2}"/>
              </a:ext>
            </a:extLst>
          </p:cNvPr>
          <p:cNvSpPr/>
          <p:nvPr/>
        </p:nvSpPr>
        <p:spPr>
          <a:xfrm>
            <a:off x="1855346" y="3281274"/>
            <a:ext cx="2145671" cy="71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dirty="0">
                <a:effectLst/>
                <a:ea typeface="Calibri" panose="020F0502020204030204" pitchFamily="34" charset="0"/>
                <a:cs typeface="Times New Roman" panose="02020603050405020304" pitchFamily="18" charset="0"/>
              </a:rPr>
              <a:t>If no empty spaces</a:t>
            </a:r>
            <a:r>
              <a:rPr lang="en-US" sz="1100" dirty="0">
                <a:ea typeface="Calibri" panose="020F0502020204030204" pitchFamily="34" charset="0"/>
                <a:cs typeface="Times New Roman" panose="02020603050405020304" pitchFamily="18" charset="0"/>
              </a:rPr>
              <a:t> </a:t>
            </a:r>
          </a:p>
          <a:p>
            <a:pPr marL="0" marR="0" algn="ctr">
              <a:spcBef>
                <a:spcPts val="0"/>
              </a:spcBef>
              <a:spcAft>
                <a:spcPts val="0"/>
              </a:spcAft>
            </a:pPr>
            <a:r>
              <a:rPr lang="en-US" sz="1100" b="1" dirty="0">
                <a:effectLst/>
                <a:ea typeface="Calibri" panose="020F0502020204030204" pitchFamily="34" charset="0"/>
                <a:cs typeface="Times New Roman" panose="02020603050405020304" pitchFamily="18" charset="0"/>
              </a:rPr>
              <a:t>TIE</a:t>
            </a:r>
            <a:endParaRPr lang="en-US" sz="1100" dirty="0">
              <a:effectLst/>
              <a:ea typeface="Calibri" panose="020F0502020204030204" pitchFamily="34"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170623C5-7778-37D9-9549-783FD2DAE27A}"/>
              </a:ext>
            </a:extLst>
          </p:cNvPr>
          <p:cNvCxnSpPr>
            <a:cxnSpLocks/>
            <a:endCxn id="33" idx="3"/>
          </p:cNvCxnSpPr>
          <p:nvPr/>
        </p:nvCxnSpPr>
        <p:spPr>
          <a:xfrm flipH="1">
            <a:off x="4001017" y="3638594"/>
            <a:ext cx="64921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328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16</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304440" y="552660"/>
            <a:ext cx="1685270" cy="461665"/>
          </a:xfrm>
          <a:prstGeom prst="rect">
            <a:avLst/>
          </a:prstGeom>
          <a:noFill/>
        </p:spPr>
        <p:txBody>
          <a:bodyPr wrap="none" rtlCol="0">
            <a:spAutoFit/>
          </a:bodyPr>
          <a:lstStyle/>
          <a:p>
            <a:r>
              <a:rPr lang="en-US" sz="2400" b="1" dirty="0"/>
              <a:t>Objectives</a:t>
            </a:r>
          </a:p>
        </p:txBody>
      </p:sp>
      <p:sp>
        <p:nvSpPr>
          <p:cNvPr id="8" name="TextBox 7">
            <a:extLst>
              <a:ext uri="{FF2B5EF4-FFF2-40B4-BE49-F238E27FC236}">
                <a16:creationId xmlns:a16="http://schemas.microsoft.com/office/drawing/2014/main" id="{CEC06681-4EBC-3D05-6F2D-5DDD11684FF8}"/>
              </a:ext>
            </a:extLst>
          </p:cNvPr>
          <p:cNvSpPr txBox="1"/>
          <p:nvPr/>
        </p:nvSpPr>
        <p:spPr>
          <a:xfrm>
            <a:off x="1072662" y="1014325"/>
            <a:ext cx="10046676" cy="5038367"/>
          </a:xfrm>
          <a:prstGeom prst="rect">
            <a:avLst/>
          </a:prstGeom>
          <a:noFill/>
        </p:spPr>
        <p:txBody>
          <a:bodyPr wrap="square" rtlCol="0">
            <a:spAutoFit/>
          </a:bodyPr>
          <a:lstStyle/>
          <a:p>
            <a:pPr marL="285750" indent="-285750" algn="just">
              <a:lnSpc>
                <a:spcPct val="150000"/>
              </a:lnSpc>
              <a:buFontTx/>
              <a:buChar char="-"/>
            </a:pPr>
            <a:r>
              <a:rPr lang="en-US" dirty="0"/>
              <a:t>Objective 1:Starting we have implemented  Tic-Tac-Toe-2 player mode in java language</a:t>
            </a:r>
          </a:p>
          <a:p>
            <a:pPr algn="just">
              <a:lnSpc>
                <a:spcPct val="150000"/>
              </a:lnSpc>
            </a:pPr>
            <a:endParaRPr lang="en-US" dirty="0"/>
          </a:p>
          <a:p>
            <a:pPr marL="285750" indent="-285750" algn="just">
              <a:lnSpc>
                <a:spcPct val="150000"/>
              </a:lnSpc>
              <a:buFontTx/>
              <a:buChar char="-"/>
            </a:pPr>
            <a:r>
              <a:rPr lang="en-US" dirty="0"/>
              <a:t>Objective 2:Referred and modified  Tic-Tac-Toe 1 player game in jack language and convert in VM code and executed in VM Emulator.</a:t>
            </a:r>
          </a:p>
          <a:p>
            <a:pPr algn="just">
              <a:lnSpc>
                <a:spcPct val="150000"/>
              </a:lnSpc>
            </a:pPr>
            <a:endParaRPr lang="en-US" dirty="0"/>
          </a:p>
          <a:p>
            <a:pPr marL="285750" indent="-285750" algn="just">
              <a:lnSpc>
                <a:spcPct val="150000"/>
              </a:lnSpc>
              <a:buFontTx/>
              <a:buChar char="-"/>
            </a:pPr>
            <a:r>
              <a:rPr lang="en-US" dirty="0"/>
              <a:t>Objective 3:Referred and modified  Tic-Tac-Toe 2 player game in jack language and convert in VM code and executed in VM Emulator.</a:t>
            </a:r>
          </a:p>
          <a:p>
            <a:pPr marL="285750" indent="-285750" algn="just">
              <a:lnSpc>
                <a:spcPct val="150000"/>
              </a:lnSpc>
              <a:buFontTx/>
              <a:buChar char="-"/>
            </a:pPr>
            <a:endParaRPr lang="en-US" dirty="0"/>
          </a:p>
          <a:p>
            <a:pPr marL="285750" indent="-285750" algn="just">
              <a:lnSpc>
                <a:spcPct val="150000"/>
              </a:lnSpc>
              <a:buFontTx/>
              <a:buChar char="-"/>
            </a:pPr>
            <a:r>
              <a:rPr lang="en-US" dirty="0"/>
              <a:t>Objective 4:Now we have combined all the 1 player files and 2 player files which we have done in the jack language , and we have created menu in the staring of the game that is if player want to play with computer he can choose 1 player mode. If the player want to play with his friends then he can choose the 2 player mode.</a:t>
            </a:r>
          </a:p>
        </p:txBody>
      </p:sp>
    </p:spTree>
    <p:extLst>
      <p:ext uri="{BB962C8B-B14F-4D97-AF65-F5344CB8AC3E}">
        <p14:creationId xmlns:p14="http://schemas.microsoft.com/office/powerpoint/2010/main" val="4268851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17</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304440" y="552660"/>
            <a:ext cx="3463192" cy="461665"/>
          </a:xfrm>
          <a:prstGeom prst="rect">
            <a:avLst/>
          </a:prstGeom>
          <a:noFill/>
        </p:spPr>
        <p:txBody>
          <a:bodyPr wrap="none" rtlCol="0">
            <a:spAutoFit/>
          </a:bodyPr>
          <a:lstStyle/>
          <a:p>
            <a:r>
              <a:rPr lang="en-US" sz="2400" b="1" dirty="0"/>
              <a:t>Implementation details</a:t>
            </a:r>
          </a:p>
        </p:txBody>
      </p:sp>
      <p:sp>
        <p:nvSpPr>
          <p:cNvPr id="8" name="TextBox 7">
            <a:extLst>
              <a:ext uri="{FF2B5EF4-FFF2-40B4-BE49-F238E27FC236}">
                <a16:creationId xmlns:a16="http://schemas.microsoft.com/office/drawing/2014/main" id="{CEC06681-4EBC-3D05-6F2D-5DDD11684FF8}"/>
              </a:ext>
            </a:extLst>
          </p:cNvPr>
          <p:cNvSpPr txBox="1"/>
          <p:nvPr/>
        </p:nvSpPr>
        <p:spPr>
          <a:xfrm>
            <a:off x="1066801" y="1296237"/>
            <a:ext cx="10046676" cy="1714380"/>
          </a:xfrm>
          <a:prstGeom prst="rect">
            <a:avLst/>
          </a:prstGeom>
          <a:noFill/>
        </p:spPr>
        <p:txBody>
          <a:bodyPr wrap="square" rtlCol="0">
            <a:spAutoFit/>
          </a:bodyPr>
          <a:lstStyle/>
          <a:p>
            <a:pPr marL="285750" indent="-285750" algn="just">
              <a:lnSpc>
                <a:spcPct val="150000"/>
              </a:lnSpc>
              <a:buFontTx/>
              <a:buChar char="-"/>
            </a:pPr>
            <a:r>
              <a:rPr lang="en-US" u="sng" dirty="0"/>
              <a:t>For objective 1</a:t>
            </a:r>
            <a:r>
              <a:rPr lang="en-US" dirty="0"/>
              <a:t>:</a:t>
            </a:r>
          </a:p>
          <a:p>
            <a:pPr marL="742950" lvl="1" indent="-285750" algn="just">
              <a:lnSpc>
                <a:spcPct val="150000"/>
              </a:lnSpc>
              <a:buFontTx/>
              <a:buChar char="-"/>
            </a:pPr>
            <a:r>
              <a:rPr lang="en-US" dirty="0"/>
              <a:t>First, I developed a Tic Tac Toe game in Java, initially supporting only the two-player mode. However, I later conceived the idea of enhancing the game to include both one-player and two-player modes</a:t>
            </a:r>
          </a:p>
        </p:txBody>
      </p:sp>
      <p:sp>
        <p:nvSpPr>
          <p:cNvPr id="2" name="TextBox 1">
            <a:extLst>
              <a:ext uri="{FF2B5EF4-FFF2-40B4-BE49-F238E27FC236}">
                <a16:creationId xmlns:a16="http://schemas.microsoft.com/office/drawing/2014/main" id="{4F7FC303-04E6-055A-97B3-2C2B202C72AA}"/>
              </a:ext>
            </a:extLst>
          </p:cNvPr>
          <p:cNvSpPr txBox="1"/>
          <p:nvPr/>
        </p:nvSpPr>
        <p:spPr>
          <a:xfrm>
            <a:off x="1078523" y="2964001"/>
            <a:ext cx="10046676" cy="2129878"/>
          </a:xfrm>
          <a:prstGeom prst="rect">
            <a:avLst/>
          </a:prstGeom>
          <a:noFill/>
        </p:spPr>
        <p:txBody>
          <a:bodyPr wrap="square" rtlCol="0">
            <a:spAutoFit/>
          </a:bodyPr>
          <a:lstStyle/>
          <a:p>
            <a:pPr marL="285750" indent="-285750" algn="just">
              <a:lnSpc>
                <a:spcPct val="150000"/>
              </a:lnSpc>
              <a:buFontTx/>
              <a:buChar char="-"/>
            </a:pPr>
            <a:r>
              <a:rPr lang="en-US" u="sng" dirty="0"/>
              <a:t>For objective 2</a:t>
            </a:r>
            <a:r>
              <a:rPr lang="en-US" dirty="0"/>
              <a:t>:</a:t>
            </a:r>
          </a:p>
          <a:p>
            <a:pPr marL="742950" lvl="1" indent="-285750" algn="just">
              <a:lnSpc>
                <a:spcPct val="150000"/>
              </a:lnSpc>
              <a:buFontTx/>
              <a:buChar char="-"/>
            </a:pPr>
            <a:r>
              <a:rPr lang="en-US" dirty="0"/>
              <a:t>Initially, I implemented the one-player mode by leveraging existing Tic Tac Toe files from GitHub. These files, written in the Jack language, included a "random" file, crucial for enabling the computer to place its mark randomly. In the one-player mode, the main file is the "random" file, as it dictates how the computer places its mark on the board</a:t>
            </a:r>
          </a:p>
        </p:txBody>
      </p:sp>
    </p:spTree>
    <p:extLst>
      <p:ext uri="{BB962C8B-B14F-4D97-AF65-F5344CB8AC3E}">
        <p14:creationId xmlns:p14="http://schemas.microsoft.com/office/powerpoint/2010/main" val="1805326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497C80B-3014-667D-0578-ED2C0D0EF7AB}"/>
              </a:ext>
            </a:extLst>
          </p:cNvPr>
          <p:cNvSpPr>
            <a:spLocks noGrp="1"/>
          </p:cNvSpPr>
          <p:nvPr>
            <p:ph type="dt" sz="half" idx="10"/>
          </p:nvPr>
        </p:nvSpPr>
        <p:spPr/>
        <p:txBody>
          <a:bodyPr/>
          <a:lstStyle/>
          <a:p>
            <a:fld id="{832E0513-35C6-4E8A-8397-0FEB106B2302}" type="datetime1">
              <a:rPr lang="en-IN" smtClean="0"/>
              <a:t>30-05-2024</a:t>
            </a:fld>
            <a:endParaRPr lang="en-IN" dirty="0"/>
          </a:p>
        </p:txBody>
      </p:sp>
      <p:sp>
        <p:nvSpPr>
          <p:cNvPr id="6" name="Slide Number Placeholder 5">
            <a:extLst>
              <a:ext uri="{FF2B5EF4-FFF2-40B4-BE49-F238E27FC236}">
                <a16:creationId xmlns:a16="http://schemas.microsoft.com/office/drawing/2014/main" id="{98D2E37F-FDBF-2EE8-E8CC-B652599C0CC4}"/>
              </a:ext>
            </a:extLst>
          </p:cNvPr>
          <p:cNvSpPr>
            <a:spLocks noGrp="1"/>
          </p:cNvSpPr>
          <p:nvPr>
            <p:ph type="sldNum" sz="quarter" idx="12"/>
          </p:nvPr>
        </p:nvSpPr>
        <p:spPr/>
        <p:txBody>
          <a:bodyPr/>
          <a:lstStyle/>
          <a:p>
            <a:fld id="{782F095D-B6A8-4FA6-B4F7-F91D05E5DF38}" type="slidenum">
              <a:rPr lang="en-IN" smtClean="0"/>
              <a:t>18</a:t>
            </a:fld>
            <a:endParaRPr lang="en-IN" dirty="0"/>
          </a:p>
        </p:txBody>
      </p:sp>
      <p:sp>
        <p:nvSpPr>
          <p:cNvPr id="10" name="TextBox 9">
            <a:extLst>
              <a:ext uri="{FF2B5EF4-FFF2-40B4-BE49-F238E27FC236}">
                <a16:creationId xmlns:a16="http://schemas.microsoft.com/office/drawing/2014/main" id="{7B2EA585-BEC6-6B10-B8B6-10002E971224}"/>
              </a:ext>
            </a:extLst>
          </p:cNvPr>
          <p:cNvSpPr txBox="1"/>
          <p:nvPr/>
        </p:nvSpPr>
        <p:spPr>
          <a:xfrm>
            <a:off x="838200" y="1259840"/>
            <a:ext cx="10515600" cy="1714380"/>
          </a:xfrm>
          <a:prstGeom prst="rect">
            <a:avLst/>
          </a:prstGeom>
          <a:noFill/>
        </p:spPr>
        <p:txBody>
          <a:bodyPr wrap="square" rtlCol="0">
            <a:spAutoFit/>
          </a:bodyPr>
          <a:lstStyle/>
          <a:p>
            <a:pPr marL="285750" indent="-285750" algn="just">
              <a:lnSpc>
                <a:spcPct val="150000"/>
              </a:lnSpc>
              <a:buFontTx/>
              <a:buChar char="-"/>
            </a:pPr>
            <a:r>
              <a:rPr lang="en-US" u="sng" dirty="0"/>
              <a:t>For objective 3</a:t>
            </a:r>
            <a:r>
              <a:rPr lang="en-US" dirty="0"/>
              <a:t>:</a:t>
            </a:r>
          </a:p>
          <a:p>
            <a:pPr marL="742950" lvl="1" indent="-285750" algn="just">
              <a:lnSpc>
                <a:spcPct val="150000"/>
              </a:lnSpc>
              <a:buFontTx/>
              <a:buChar char="-"/>
            </a:pPr>
            <a:r>
              <a:rPr lang="en-US" dirty="0"/>
              <a:t>For the two-player mode, I utilized Tic Tac Toe files also obtained from GitHub, written in the Jack language. I translated these Jack files into VM code and executed the code using a VM emulator, allowing me to play the game in two-player mode</a:t>
            </a:r>
          </a:p>
        </p:txBody>
      </p:sp>
      <p:sp>
        <p:nvSpPr>
          <p:cNvPr id="11" name="TextBox 10">
            <a:extLst>
              <a:ext uri="{FF2B5EF4-FFF2-40B4-BE49-F238E27FC236}">
                <a16:creationId xmlns:a16="http://schemas.microsoft.com/office/drawing/2014/main" id="{8ADF2F60-F83E-3826-AB66-AB064F43B1D0}"/>
              </a:ext>
            </a:extLst>
          </p:cNvPr>
          <p:cNvSpPr txBox="1"/>
          <p:nvPr/>
        </p:nvSpPr>
        <p:spPr>
          <a:xfrm>
            <a:off x="980440" y="3429000"/>
            <a:ext cx="10515600" cy="1714380"/>
          </a:xfrm>
          <a:prstGeom prst="rect">
            <a:avLst/>
          </a:prstGeom>
          <a:noFill/>
        </p:spPr>
        <p:txBody>
          <a:bodyPr wrap="square" rtlCol="0">
            <a:spAutoFit/>
          </a:bodyPr>
          <a:lstStyle/>
          <a:p>
            <a:pPr marL="285750" indent="-285750" algn="just">
              <a:lnSpc>
                <a:spcPct val="150000"/>
              </a:lnSpc>
              <a:buFontTx/>
              <a:buChar char="-"/>
            </a:pPr>
            <a:r>
              <a:rPr lang="en-US" u="sng" dirty="0"/>
              <a:t>For objective 4</a:t>
            </a:r>
            <a:r>
              <a:rPr lang="en-US" dirty="0"/>
              <a:t>:</a:t>
            </a:r>
          </a:p>
          <a:p>
            <a:pPr marL="742950" lvl="1" indent="-285750" algn="just">
              <a:lnSpc>
                <a:spcPct val="150000"/>
              </a:lnSpc>
              <a:buFontTx/>
              <a:buChar char="-"/>
            </a:pPr>
            <a:r>
              <a:rPr lang="en-US" dirty="0"/>
              <a:t>Using my methodology, I integrated the files from both the one-player and two-player modes. Additionally, I created a menu interface to prompt the player to choose between playing against the computer or playing with a friend, effectively implementing the two modes of gameplay</a:t>
            </a:r>
          </a:p>
        </p:txBody>
      </p:sp>
    </p:spTree>
    <p:extLst>
      <p:ext uri="{BB962C8B-B14F-4D97-AF65-F5344CB8AC3E}">
        <p14:creationId xmlns:p14="http://schemas.microsoft.com/office/powerpoint/2010/main" val="2571092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19</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304440" y="552660"/>
            <a:ext cx="2617127" cy="461665"/>
          </a:xfrm>
          <a:prstGeom prst="rect">
            <a:avLst/>
          </a:prstGeom>
          <a:noFill/>
        </p:spPr>
        <p:txBody>
          <a:bodyPr wrap="none" rtlCol="0">
            <a:spAutoFit/>
          </a:bodyPr>
          <a:lstStyle/>
          <a:p>
            <a:r>
              <a:rPr lang="en-US" sz="2400" b="1" dirty="0"/>
              <a:t>Challenges faced</a:t>
            </a:r>
          </a:p>
        </p:txBody>
      </p:sp>
      <p:sp>
        <p:nvSpPr>
          <p:cNvPr id="8" name="TextBox 7">
            <a:extLst>
              <a:ext uri="{FF2B5EF4-FFF2-40B4-BE49-F238E27FC236}">
                <a16:creationId xmlns:a16="http://schemas.microsoft.com/office/drawing/2014/main" id="{CEC06681-4EBC-3D05-6F2D-5DDD11684FF8}"/>
              </a:ext>
            </a:extLst>
          </p:cNvPr>
          <p:cNvSpPr txBox="1"/>
          <p:nvPr/>
        </p:nvSpPr>
        <p:spPr>
          <a:xfrm>
            <a:off x="1066801" y="1592546"/>
            <a:ext cx="10046676" cy="1298882"/>
          </a:xfrm>
          <a:prstGeom prst="rect">
            <a:avLst/>
          </a:prstGeom>
          <a:noFill/>
        </p:spPr>
        <p:txBody>
          <a:bodyPr wrap="square" rtlCol="0">
            <a:spAutoFit/>
          </a:bodyPr>
          <a:lstStyle/>
          <a:p>
            <a:pPr marL="285750" indent="-285750" algn="just">
              <a:lnSpc>
                <a:spcPct val="150000"/>
              </a:lnSpc>
              <a:buFontTx/>
              <a:buChar char="-"/>
            </a:pPr>
            <a:r>
              <a:rPr lang="en-US" dirty="0"/>
              <a:t>When we are trying to convert Jack code to VM code then in the array we have faced an issue that is  “Expected a type followed by comma-separated variable names” and later on we taken help of google and AI tools then we did a syntax issue in the new function of the Array class</a:t>
            </a:r>
          </a:p>
        </p:txBody>
      </p:sp>
      <p:sp>
        <p:nvSpPr>
          <p:cNvPr id="3" name="TextBox 2">
            <a:extLst>
              <a:ext uri="{FF2B5EF4-FFF2-40B4-BE49-F238E27FC236}">
                <a16:creationId xmlns:a16="http://schemas.microsoft.com/office/drawing/2014/main" id="{088B1D1C-9968-0A89-7B46-E007BE38EFE9}"/>
              </a:ext>
            </a:extLst>
          </p:cNvPr>
          <p:cNvSpPr txBox="1"/>
          <p:nvPr/>
        </p:nvSpPr>
        <p:spPr>
          <a:xfrm>
            <a:off x="1066801" y="3429000"/>
            <a:ext cx="10046676" cy="1298882"/>
          </a:xfrm>
          <a:prstGeom prst="rect">
            <a:avLst/>
          </a:prstGeom>
          <a:noFill/>
        </p:spPr>
        <p:txBody>
          <a:bodyPr wrap="square" rtlCol="0">
            <a:spAutoFit/>
          </a:bodyPr>
          <a:lstStyle/>
          <a:p>
            <a:pPr marL="283464" indent="-283464" algn="just" rtl="0" eaLnBrk="1" latinLnBrk="0" hangingPunct="1">
              <a:lnSpc>
                <a:spcPct val="150000"/>
              </a:lnSpc>
              <a:spcBef>
                <a:spcPts val="0"/>
              </a:spcBef>
              <a:spcAft>
                <a:spcPts val="0"/>
              </a:spcAft>
              <a:buClrTx/>
              <a:buSzPts val="1800"/>
              <a:buFont typeface="Symbol" panose="05050102010706020507" pitchFamily="18" charset="2"/>
              <a:buChar char="-"/>
            </a:pPr>
            <a:r>
              <a:rPr lang="en-US" sz="1800" kern="1200" dirty="0">
                <a:solidFill>
                  <a:srgbClr val="000000"/>
                </a:solidFill>
                <a:effectLst/>
                <a:latin typeface="Aptos" panose="020B0004020202020204" pitchFamily="34" charset="0"/>
                <a:ea typeface="+mn-ea"/>
                <a:cs typeface="+mn-cs"/>
              </a:rPr>
              <a:t>After converting the Jack code to VM code the if I load the file in the VM Emulator the we got illegal 16 bit error we have taken help of Ritesh sir and we go through the code and the error is because of it is more then 16 bit so we convert it to the 16 bit value and we have solved the problem</a:t>
            </a:r>
            <a:endParaRPr lang="en-US" sz="1800" dirty="0">
              <a:effectLst/>
            </a:endParaRPr>
          </a:p>
        </p:txBody>
      </p:sp>
    </p:spTree>
    <p:extLst>
      <p:ext uri="{BB962C8B-B14F-4D97-AF65-F5344CB8AC3E}">
        <p14:creationId xmlns:p14="http://schemas.microsoft.com/office/powerpoint/2010/main" val="196878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6BF53D2A-9AC4-C2FB-CA65-1938F17A839A}"/>
              </a:ext>
            </a:extLst>
          </p:cNvPr>
          <p:cNvSpPr>
            <a:spLocks noGrp="1"/>
          </p:cNvSpPr>
          <p:nvPr>
            <p:ph type="dt" sz="half" idx="10"/>
          </p:nvPr>
        </p:nvSpPr>
        <p:spPr/>
        <p:txBody>
          <a:bodyPr/>
          <a:lstStyle/>
          <a:p>
            <a:fld id="{785510E0-63DC-42E6-8521-29780B732575}" type="datetime1">
              <a:rPr lang="en-IN" smtClean="0"/>
              <a:t>30-05-2024</a:t>
            </a:fld>
            <a:endParaRPr lang="en-IN" dirty="0"/>
          </a:p>
        </p:txBody>
      </p:sp>
      <p:sp>
        <p:nvSpPr>
          <p:cNvPr id="8" name="Slide Number Placeholder 7">
            <a:extLst>
              <a:ext uri="{FF2B5EF4-FFF2-40B4-BE49-F238E27FC236}">
                <a16:creationId xmlns:a16="http://schemas.microsoft.com/office/drawing/2014/main" id="{336E9936-9CA5-B091-B674-D594F38FE489}"/>
              </a:ext>
            </a:extLst>
          </p:cNvPr>
          <p:cNvSpPr>
            <a:spLocks noGrp="1"/>
          </p:cNvSpPr>
          <p:nvPr>
            <p:ph type="sldNum" sz="quarter" idx="12"/>
          </p:nvPr>
        </p:nvSpPr>
        <p:spPr/>
        <p:txBody>
          <a:bodyPr/>
          <a:lstStyle/>
          <a:p>
            <a:fld id="{782F095D-B6A8-4FA6-B4F7-F91D05E5DF38}" type="slidenum">
              <a:rPr lang="en-IN" smtClean="0"/>
              <a:t>2</a:t>
            </a:fld>
            <a:endParaRPr lang="en-IN" dirty="0"/>
          </a:p>
        </p:txBody>
      </p:sp>
      <p:sp>
        <p:nvSpPr>
          <p:cNvPr id="9" name="TextBox 8">
            <a:extLst>
              <a:ext uri="{FF2B5EF4-FFF2-40B4-BE49-F238E27FC236}">
                <a16:creationId xmlns:a16="http://schemas.microsoft.com/office/drawing/2014/main" id="{DDA2224F-6A7D-FC00-618E-0289885722A0}"/>
              </a:ext>
            </a:extLst>
          </p:cNvPr>
          <p:cNvSpPr txBox="1"/>
          <p:nvPr/>
        </p:nvSpPr>
        <p:spPr>
          <a:xfrm>
            <a:off x="304440" y="552660"/>
            <a:ext cx="1481175" cy="461665"/>
          </a:xfrm>
          <a:prstGeom prst="rect">
            <a:avLst/>
          </a:prstGeom>
          <a:noFill/>
        </p:spPr>
        <p:txBody>
          <a:bodyPr wrap="none" rtlCol="0">
            <a:spAutoFit/>
          </a:bodyPr>
          <a:lstStyle/>
          <a:p>
            <a:r>
              <a:rPr lang="en-US" sz="2400" b="1" dirty="0"/>
              <a:t>Contents</a:t>
            </a:r>
            <a:endParaRPr lang="en-IN" sz="2400" b="1" dirty="0"/>
          </a:p>
        </p:txBody>
      </p:sp>
      <p:sp>
        <p:nvSpPr>
          <p:cNvPr id="11" name="TextBox 10">
            <a:extLst>
              <a:ext uri="{FF2B5EF4-FFF2-40B4-BE49-F238E27FC236}">
                <a16:creationId xmlns:a16="http://schemas.microsoft.com/office/drawing/2014/main" id="{E8F0FC32-B94E-1369-A253-07CA986BA6EE}"/>
              </a:ext>
            </a:extLst>
          </p:cNvPr>
          <p:cNvSpPr txBox="1"/>
          <p:nvPr/>
        </p:nvSpPr>
        <p:spPr>
          <a:xfrm>
            <a:off x="1066801" y="1296237"/>
            <a:ext cx="5029200" cy="462286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Overview (About the Game)</a:t>
            </a:r>
          </a:p>
          <a:p>
            <a:pPr marL="285750" indent="-285750">
              <a:lnSpc>
                <a:spcPct val="150000"/>
              </a:lnSpc>
              <a:buFont typeface="Wingdings" panose="05000000000000000000" pitchFamily="2" charset="2"/>
              <a:buChar char="§"/>
            </a:pPr>
            <a:r>
              <a:rPr lang="en-US" dirty="0"/>
              <a:t>Game Layout</a:t>
            </a:r>
          </a:p>
          <a:p>
            <a:pPr marL="285750" indent="-285750">
              <a:lnSpc>
                <a:spcPct val="150000"/>
              </a:lnSpc>
              <a:buFont typeface="Wingdings" panose="05000000000000000000" pitchFamily="2" charset="2"/>
              <a:buChar char="§"/>
            </a:pPr>
            <a:r>
              <a:rPr lang="en-US" dirty="0"/>
              <a:t>How to Play</a:t>
            </a:r>
          </a:p>
          <a:p>
            <a:pPr marL="285750" indent="-285750">
              <a:lnSpc>
                <a:spcPct val="150000"/>
              </a:lnSpc>
              <a:buFont typeface="Wingdings" panose="05000000000000000000" pitchFamily="2" charset="2"/>
              <a:buChar char="§"/>
            </a:pPr>
            <a:r>
              <a:rPr lang="en-US" dirty="0"/>
              <a:t>File details</a:t>
            </a:r>
          </a:p>
          <a:p>
            <a:pPr marL="285750" indent="-285750">
              <a:lnSpc>
                <a:spcPct val="150000"/>
              </a:lnSpc>
              <a:buFont typeface="Wingdings" panose="05000000000000000000" pitchFamily="2" charset="2"/>
              <a:buChar char="§"/>
            </a:pPr>
            <a:r>
              <a:rPr lang="en-US" dirty="0"/>
              <a:t>Block Diagram/Flow Chart</a:t>
            </a:r>
          </a:p>
          <a:p>
            <a:pPr marL="285750" indent="-285750">
              <a:lnSpc>
                <a:spcPct val="150000"/>
              </a:lnSpc>
              <a:buFont typeface="Wingdings" panose="05000000000000000000" pitchFamily="2" charset="2"/>
              <a:buChar char="§"/>
            </a:pPr>
            <a:r>
              <a:rPr lang="en-US" dirty="0"/>
              <a:t>Objectives</a:t>
            </a:r>
          </a:p>
          <a:p>
            <a:pPr marL="285750" indent="-285750">
              <a:lnSpc>
                <a:spcPct val="150000"/>
              </a:lnSpc>
              <a:buFont typeface="Wingdings" panose="05000000000000000000" pitchFamily="2" charset="2"/>
              <a:buChar char="§"/>
            </a:pPr>
            <a:r>
              <a:rPr lang="en-US" dirty="0"/>
              <a:t>Implementation details</a:t>
            </a:r>
          </a:p>
          <a:p>
            <a:pPr marL="742950" lvl="1" indent="-285750">
              <a:lnSpc>
                <a:spcPct val="150000"/>
              </a:lnSpc>
              <a:buFont typeface="Courier New" panose="02070309020205020404" pitchFamily="49" charset="0"/>
              <a:buChar char="o"/>
            </a:pPr>
            <a:r>
              <a:rPr lang="en-US" dirty="0"/>
              <a:t>for objective 1</a:t>
            </a:r>
          </a:p>
          <a:p>
            <a:pPr marL="742950" lvl="1" indent="-285750">
              <a:lnSpc>
                <a:spcPct val="150000"/>
              </a:lnSpc>
              <a:buFont typeface="Courier New" panose="02070309020205020404" pitchFamily="49" charset="0"/>
              <a:buChar char="o"/>
            </a:pPr>
            <a:r>
              <a:rPr lang="en-US" dirty="0"/>
              <a:t>for objective 2</a:t>
            </a:r>
          </a:p>
          <a:p>
            <a:pPr marL="742950" lvl="1" indent="-285750">
              <a:lnSpc>
                <a:spcPct val="150000"/>
              </a:lnSpc>
              <a:buFont typeface="Courier New" panose="02070309020205020404" pitchFamily="49" charset="0"/>
              <a:buChar char="o"/>
            </a:pPr>
            <a:r>
              <a:rPr lang="en-US" dirty="0"/>
              <a:t>for </a:t>
            </a:r>
            <a:r>
              <a:rPr lang="en-US"/>
              <a:t>objective 3</a:t>
            </a:r>
            <a:endParaRPr lang="en-US" dirty="0"/>
          </a:p>
          <a:p>
            <a:pPr marL="742950" lvl="1" indent="-285750">
              <a:lnSpc>
                <a:spcPct val="150000"/>
              </a:lnSpc>
              <a:buFont typeface="Courier New" panose="02070309020205020404" pitchFamily="49" charset="0"/>
              <a:buChar char="o"/>
            </a:pPr>
            <a:r>
              <a:rPr lang="en-US" dirty="0"/>
              <a:t>for objective 4</a:t>
            </a:r>
          </a:p>
        </p:txBody>
      </p:sp>
      <p:sp>
        <p:nvSpPr>
          <p:cNvPr id="13" name="TextBox 12">
            <a:extLst>
              <a:ext uri="{FF2B5EF4-FFF2-40B4-BE49-F238E27FC236}">
                <a16:creationId xmlns:a16="http://schemas.microsoft.com/office/drawing/2014/main" id="{927ADC6C-16CF-DC1A-2077-38681ACE7D71}"/>
              </a:ext>
            </a:extLst>
          </p:cNvPr>
          <p:cNvSpPr txBox="1"/>
          <p:nvPr/>
        </p:nvSpPr>
        <p:spPr>
          <a:xfrm>
            <a:off x="6096000" y="1296237"/>
            <a:ext cx="5029199" cy="2129878"/>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dirty="0"/>
              <a:t>Challenges Faced</a:t>
            </a:r>
          </a:p>
          <a:p>
            <a:pPr marL="285750" indent="-285750">
              <a:lnSpc>
                <a:spcPct val="150000"/>
              </a:lnSpc>
              <a:buFont typeface="Wingdings" panose="05000000000000000000" pitchFamily="2" charset="2"/>
              <a:buChar char="§"/>
            </a:pPr>
            <a:r>
              <a:rPr lang="en-US" dirty="0"/>
              <a:t>Limitations/Bugs</a:t>
            </a:r>
          </a:p>
          <a:p>
            <a:pPr marL="285750" indent="-285750">
              <a:lnSpc>
                <a:spcPct val="150000"/>
              </a:lnSpc>
              <a:buFont typeface="Wingdings" panose="05000000000000000000" pitchFamily="2" charset="2"/>
              <a:buChar char="§"/>
            </a:pPr>
            <a:r>
              <a:rPr lang="en-US" dirty="0"/>
              <a:t>Future Work</a:t>
            </a:r>
          </a:p>
          <a:p>
            <a:pPr marL="285750" indent="-285750">
              <a:lnSpc>
                <a:spcPct val="150000"/>
              </a:lnSpc>
              <a:buFont typeface="Wingdings" panose="05000000000000000000" pitchFamily="2" charset="2"/>
              <a:buChar char="§"/>
            </a:pPr>
            <a:r>
              <a:rPr lang="en-US" dirty="0"/>
              <a:t>Gameplay (demo) </a:t>
            </a:r>
          </a:p>
          <a:p>
            <a:pPr marL="285750" indent="-285750">
              <a:lnSpc>
                <a:spcPct val="150000"/>
              </a:lnSpc>
              <a:buFont typeface="Wingdings" panose="05000000000000000000" pitchFamily="2" charset="2"/>
              <a:buChar char="§"/>
            </a:pPr>
            <a:r>
              <a:rPr lang="en-US" dirty="0"/>
              <a:t>References</a:t>
            </a:r>
            <a:endParaRPr lang="en-IN" dirty="0"/>
          </a:p>
        </p:txBody>
      </p:sp>
    </p:spTree>
    <p:extLst>
      <p:ext uri="{BB962C8B-B14F-4D97-AF65-F5344CB8AC3E}">
        <p14:creationId xmlns:p14="http://schemas.microsoft.com/office/powerpoint/2010/main" val="2607964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20</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304440" y="552660"/>
            <a:ext cx="2564356" cy="461665"/>
          </a:xfrm>
          <a:prstGeom prst="rect">
            <a:avLst/>
          </a:prstGeom>
          <a:noFill/>
        </p:spPr>
        <p:txBody>
          <a:bodyPr wrap="none" rtlCol="0">
            <a:spAutoFit/>
          </a:bodyPr>
          <a:lstStyle/>
          <a:p>
            <a:r>
              <a:rPr lang="en-US" sz="2400" b="1" dirty="0"/>
              <a:t>Limitations/Bugs</a:t>
            </a:r>
          </a:p>
        </p:txBody>
      </p:sp>
      <p:sp>
        <p:nvSpPr>
          <p:cNvPr id="8" name="TextBox 7">
            <a:extLst>
              <a:ext uri="{FF2B5EF4-FFF2-40B4-BE49-F238E27FC236}">
                <a16:creationId xmlns:a16="http://schemas.microsoft.com/office/drawing/2014/main" id="{CEC06681-4EBC-3D05-6F2D-5DDD11684FF8}"/>
              </a:ext>
            </a:extLst>
          </p:cNvPr>
          <p:cNvSpPr txBox="1"/>
          <p:nvPr/>
        </p:nvSpPr>
        <p:spPr>
          <a:xfrm>
            <a:off x="1066801" y="1388310"/>
            <a:ext cx="10046676" cy="1298882"/>
          </a:xfrm>
          <a:prstGeom prst="rect">
            <a:avLst/>
          </a:prstGeom>
          <a:noFill/>
        </p:spPr>
        <p:txBody>
          <a:bodyPr wrap="square" rtlCol="0">
            <a:spAutoFit/>
          </a:bodyPr>
          <a:lstStyle/>
          <a:p>
            <a:pPr marL="285750" indent="-285750" algn="just">
              <a:lnSpc>
                <a:spcPct val="150000"/>
              </a:lnSpc>
              <a:buFontTx/>
              <a:buChar char="-"/>
            </a:pPr>
            <a:r>
              <a:rPr lang="en-US" dirty="0"/>
              <a:t>After completing a match in the game, there's currently no automatic reset functionality. To start a new match, the code in the VM Emulator needs to be reset manually. If players wish to play another match, they must rerun the code from the beginning.</a:t>
            </a:r>
          </a:p>
        </p:txBody>
      </p:sp>
      <p:sp>
        <p:nvSpPr>
          <p:cNvPr id="2" name="TextBox 1">
            <a:extLst>
              <a:ext uri="{FF2B5EF4-FFF2-40B4-BE49-F238E27FC236}">
                <a16:creationId xmlns:a16="http://schemas.microsoft.com/office/drawing/2014/main" id="{EF22DED2-F2B5-26AD-F955-7A01DC9362B0}"/>
              </a:ext>
            </a:extLst>
          </p:cNvPr>
          <p:cNvSpPr txBox="1"/>
          <p:nvPr/>
        </p:nvSpPr>
        <p:spPr>
          <a:xfrm>
            <a:off x="1066801" y="3618544"/>
            <a:ext cx="10046676" cy="1714380"/>
          </a:xfrm>
          <a:prstGeom prst="rect">
            <a:avLst/>
          </a:prstGeom>
          <a:noFill/>
        </p:spPr>
        <p:txBody>
          <a:bodyPr wrap="square" rtlCol="0">
            <a:spAutoFit/>
          </a:bodyPr>
          <a:lstStyle/>
          <a:p>
            <a:pPr marL="285750" indent="-285750" algn="just">
              <a:lnSpc>
                <a:spcPct val="150000"/>
              </a:lnSpc>
              <a:buFontTx/>
              <a:buChar char="-"/>
            </a:pPr>
            <a:r>
              <a:rPr lang="en-US" dirty="0"/>
              <a:t>In your game's win detection mechanism where errors in checking the board for winning patterns may occur, leading to inaccurate or incomplete recognition of winning configurations. It emphasizes the importance of thorough testing, debugging, and refining algorithms to ensure accurate win detection and enhance gameplay experience</a:t>
            </a:r>
          </a:p>
        </p:txBody>
      </p:sp>
    </p:spTree>
    <p:extLst>
      <p:ext uri="{BB962C8B-B14F-4D97-AF65-F5344CB8AC3E}">
        <p14:creationId xmlns:p14="http://schemas.microsoft.com/office/powerpoint/2010/main" val="1313284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21</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467000" y="664420"/>
            <a:ext cx="2050754" cy="461665"/>
          </a:xfrm>
          <a:prstGeom prst="rect">
            <a:avLst/>
          </a:prstGeom>
          <a:noFill/>
        </p:spPr>
        <p:txBody>
          <a:bodyPr wrap="none" rtlCol="0">
            <a:spAutoFit/>
          </a:bodyPr>
          <a:lstStyle/>
          <a:p>
            <a:r>
              <a:rPr lang="en-US" sz="2400" b="1" dirty="0"/>
              <a:t>Future Works</a:t>
            </a:r>
          </a:p>
        </p:txBody>
      </p:sp>
      <p:sp>
        <p:nvSpPr>
          <p:cNvPr id="8" name="TextBox 7">
            <a:extLst>
              <a:ext uri="{FF2B5EF4-FFF2-40B4-BE49-F238E27FC236}">
                <a16:creationId xmlns:a16="http://schemas.microsoft.com/office/drawing/2014/main" id="{CEC06681-4EBC-3D05-6F2D-5DDD11684FF8}"/>
              </a:ext>
            </a:extLst>
          </p:cNvPr>
          <p:cNvSpPr txBox="1"/>
          <p:nvPr/>
        </p:nvSpPr>
        <p:spPr>
          <a:xfrm>
            <a:off x="995681" y="1661997"/>
            <a:ext cx="10046676" cy="3376374"/>
          </a:xfrm>
          <a:prstGeom prst="rect">
            <a:avLst/>
          </a:prstGeom>
          <a:noFill/>
        </p:spPr>
        <p:txBody>
          <a:bodyPr wrap="square" rtlCol="0">
            <a:spAutoFit/>
          </a:bodyPr>
          <a:lstStyle/>
          <a:p>
            <a:pPr marL="285750" indent="-285750" algn="just">
              <a:lnSpc>
                <a:spcPct val="150000"/>
              </a:lnSpc>
              <a:buFontTx/>
              <a:buChar char="-"/>
            </a:pPr>
            <a:r>
              <a:rPr lang="en-US" dirty="0"/>
              <a:t>We are planning to create a function that will automatically restart the match after it has been won or drawn. This function is intended to enhance the user experience by seamlessly transitioning from one match to the next without requiring manual intervention.</a:t>
            </a:r>
          </a:p>
          <a:p>
            <a:pPr algn="just">
              <a:lnSpc>
                <a:spcPct val="150000"/>
              </a:lnSpc>
            </a:pPr>
            <a:endParaRPr lang="en-US" dirty="0"/>
          </a:p>
          <a:p>
            <a:pPr marL="285750" indent="-285750" algn="just">
              <a:lnSpc>
                <a:spcPct val="150000"/>
              </a:lnSpc>
              <a:buFontTx/>
              <a:buChar char="-"/>
            </a:pPr>
            <a:r>
              <a:rPr lang="en-US" dirty="0"/>
              <a:t>We are considering implementing different difficulty levels in the 1 player mode of our tic-tac-toe game to provide players with varying levels of challenge. Currently, we have a single-player mode where the computer makes random moves, but we want to enhance the gaming experience by offering players the option to choose between different difficulty levels: hard, easy, and moderate.</a:t>
            </a:r>
          </a:p>
        </p:txBody>
      </p:sp>
    </p:spTree>
    <p:extLst>
      <p:ext uri="{BB962C8B-B14F-4D97-AF65-F5344CB8AC3E}">
        <p14:creationId xmlns:p14="http://schemas.microsoft.com/office/powerpoint/2010/main" val="823299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CE6881BE-CB03-EA8E-8586-8E8B721C6501}"/>
              </a:ext>
            </a:extLst>
          </p:cNvPr>
          <p:cNvSpPr txBox="1"/>
          <p:nvPr/>
        </p:nvSpPr>
        <p:spPr>
          <a:xfrm>
            <a:off x="232446" y="2183942"/>
            <a:ext cx="342700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Gameplay (demo)</a:t>
            </a:r>
          </a:p>
        </p:txBody>
      </p:sp>
      <p:pic>
        <p:nvPicPr>
          <p:cNvPr id="3" name="GamePlay">
            <a:hlinkClick r:id="" action="ppaction://media"/>
            <a:extLst>
              <a:ext uri="{FF2B5EF4-FFF2-40B4-BE49-F238E27FC236}">
                <a16:creationId xmlns:a16="http://schemas.microsoft.com/office/drawing/2014/main" id="{81F51B42-BB9A-8A5E-0569-06E049F321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6860" y="367358"/>
            <a:ext cx="9242694" cy="6123283"/>
          </a:xfrm>
          <a:prstGeom prst="rect">
            <a:avLst/>
          </a:prstGeom>
        </p:spPr>
      </p:pic>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3370F522-3491-4355-BA14-148CA5C6E09B}" type="datetime1">
              <a:rPr lang="en-US" sz="1000">
                <a:solidFill>
                  <a:schemeClr val="tx1">
                    <a:lumMod val="50000"/>
                    <a:lumOff val="50000"/>
                  </a:schemeClr>
                </a:solidFill>
              </a:rPr>
              <a:pPr>
                <a:spcAft>
                  <a:spcPts val="600"/>
                </a:spcAft>
              </a:pPr>
              <a:t>5/30/2024</a:t>
            </a:fld>
            <a:endParaRPr lang="en-US" sz="10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82F095D-B6A8-4FA6-B4F7-F91D05E5DF38}" type="slidenum">
              <a:rPr lang="en-US" sz="1000">
                <a:solidFill>
                  <a:schemeClr val="tx1">
                    <a:lumMod val="50000"/>
                    <a:lumOff val="50000"/>
                  </a:schemeClr>
                </a:solidFill>
              </a:rPr>
              <a:pPr>
                <a:spcAft>
                  <a:spcPts val="600"/>
                </a:spcAft>
              </a:pPr>
              <a:t>22</a:t>
            </a:fld>
            <a:endParaRPr lang="en-US" sz="1000" dirty="0">
              <a:solidFill>
                <a:schemeClr val="tx1">
                  <a:lumMod val="50000"/>
                  <a:lumOff val="50000"/>
                </a:schemeClr>
              </a:solidFill>
            </a:endParaRPr>
          </a:p>
        </p:txBody>
      </p:sp>
    </p:spTree>
    <p:extLst>
      <p:ext uri="{BB962C8B-B14F-4D97-AF65-F5344CB8AC3E}">
        <p14:creationId xmlns:p14="http://schemas.microsoft.com/office/powerpoint/2010/main" val="107300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23</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304440" y="552660"/>
            <a:ext cx="1781770" cy="461665"/>
          </a:xfrm>
          <a:prstGeom prst="rect">
            <a:avLst/>
          </a:prstGeom>
          <a:noFill/>
        </p:spPr>
        <p:txBody>
          <a:bodyPr wrap="none" rtlCol="0">
            <a:spAutoFit/>
          </a:bodyPr>
          <a:lstStyle/>
          <a:p>
            <a:r>
              <a:rPr lang="en-US" sz="2400" b="1" dirty="0"/>
              <a:t>References</a:t>
            </a:r>
          </a:p>
        </p:txBody>
      </p:sp>
      <p:sp>
        <p:nvSpPr>
          <p:cNvPr id="8" name="TextBox 7">
            <a:extLst>
              <a:ext uri="{FF2B5EF4-FFF2-40B4-BE49-F238E27FC236}">
                <a16:creationId xmlns:a16="http://schemas.microsoft.com/office/drawing/2014/main" id="{CEC06681-4EBC-3D05-6F2D-5DDD11684FF8}"/>
              </a:ext>
            </a:extLst>
          </p:cNvPr>
          <p:cNvSpPr txBox="1"/>
          <p:nvPr/>
        </p:nvSpPr>
        <p:spPr>
          <a:xfrm>
            <a:off x="1066801" y="1296237"/>
            <a:ext cx="10046676" cy="2129878"/>
          </a:xfrm>
          <a:prstGeom prst="rect">
            <a:avLst/>
          </a:prstGeom>
          <a:noFill/>
        </p:spPr>
        <p:txBody>
          <a:bodyPr wrap="square" rtlCol="0">
            <a:spAutoFit/>
          </a:bodyPr>
          <a:lstStyle/>
          <a:p>
            <a:pPr algn="just">
              <a:lnSpc>
                <a:spcPct val="150000"/>
              </a:lnSpc>
            </a:pPr>
            <a:r>
              <a:rPr lang="en-US" dirty="0"/>
              <a:t>[1] </a:t>
            </a:r>
            <a:r>
              <a:rPr lang="en-US" dirty="0">
                <a:hlinkClick r:id="rId2"/>
              </a:rPr>
              <a:t>https://github.com/jaysonjc/tictactoe-jack</a:t>
            </a:r>
            <a:r>
              <a:rPr lang="en-US" dirty="0"/>
              <a:t> </a:t>
            </a:r>
          </a:p>
          <a:p>
            <a:pPr algn="just">
              <a:lnSpc>
                <a:spcPct val="150000"/>
              </a:lnSpc>
            </a:pPr>
            <a:r>
              <a:rPr lang="en-US" dirty="0"/>
              <a:t>[2] </a:t>
            </a:r>
            <a:r>
              <a:rPr lang="en-US" dirty="0">
                <a:hlinkClick r:id="rId3"/>
              </a:rPr>
              <a:t>https://youtu.be/1picbaxgVfA?si=Kj1ighR28DvdiyTf</a:t>
            </a:r>
            <a:endParaRPr lang="en-US" dirty="0"/>
          </a:p>
          <a:p>
            <a:pPr algn="just">
              <a:lnSpc>
                <a:spcPct val="150000"/>
              </a:lnSpc>
            </a:pPr>
            <a:r>
              <a:rPr lang="en-US" dirty="0"/>
              <a:t>[3]</a:t>
            </a:r>
            <a:r>
              <a:rPr lang="en-US" dirty="0">
                <a:hlinkClick r:id="rId4"/>
              </a:rPr>
              <a:t> https://github.com/juxtin/tic-jack-toe</a:t>
            </a:r>
            <a:endParaRPr lang="en-US" dirty="0"/>
          </a:p>
          <a:p>
            <a:pPr algn="just">
              <a:lnSpc>
                <a:spcPct val="150000"/>
              </a:lnSpc>
            </a:pPr>
            <a:r>
              <a:rPr lang="en-US" dirty="0"/>
              <a:t>[4] </a:t>
            </a:r>
            <a:r>
              <a:rPr lang="en-US" sz="1600" dirty="0">
                <a:hlinkClick r:id="rId5"/>
              </a:rPr>
              <a:t>https://www.youtube.com/watch?v=rA7tfvpkw0I&amp;t=30s&amp;pp=ygUYdGljIHRhYyB0b2UgZ2FtZSBpbiBqYXZh</a:t>
            </a:r>
            <a:endParaRPr lang="en-US" sz="1600" dirty="0"/>
          </a:p>
          <a:p>
            <a:pPr algn="just">
              <a:lnSpc>
                <a:spcPct val="150000"/>
              </a:lnSpc>
            </a:pPr>
            <a:r>
              <a:rPr lang="en-US" dirty="0"/>
              <a:t>[5] </a:t>
            </a:r>
            <a:r>
              <a:rPr lang="en-US" dirty="0">
                <a:hlinkClick r:id="rId6"/>
              </a:rPr>
              <a:t>GitHub - Karthikeya22/TicTacToe-Using-Jack-Language</a:t>
            </a:r>
            <a:endParaRPr lang="en-US" dirty="0"/>
          </a:p>
        </p:txBody>
      </p:sp>
    </p:spTree>
    <p:extLst>
      <p:ext uri="{BB962C8B-B14F-4D97-AF65-F5344CB8AC3E}">
        <p14:creationId xmlns:p14="http://schemas.microsoft.com/office/powerpoint/2010/main" val="2765462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542982-8A30-A12F-11FC-625602D3A486}"/>
              </a:ext>
            </a:extLst>
          </p:cNvPr>
          <p:cNvSpPr>
            <a:spLocks noGrp="1"/>
          </p:cNvSpPr>
          <p:nvPr>
            <p:ph type="dt" sz="half" idx="10"/>
          </p:nvPr>
        </p:nvSpPr>
        <p:spPr/>
        <p:txBody>
          <a:bodyPr/>
          <a:lstStyle/>
          <a:p>
            <a:fld id="{83C26CD4-C1A9-4B08-93A2-AEB5669F3F0D}" type="datetime1">
              <a:rPr lang="en-IN" smtClean="0"/>
              <a:t>30-05-2024</a:t>
            </a:fld>
            <a:endParaRPr lang="en-IN" dirty="0"/>
          </a:p>
        </p:txBody>
      </p:sp>
      <p:sp>
        <p:nvSpPr>
          <p:cNvPr id="6" name="Slide Number Placeholder 5">
            <a:extLst>
              <a:ext uri="{FF2B5EF4-FFF2-40B4-BE49-F238E27FC236}">
                <a16:creationId xmlns:a16="http://schemas.microsoft.com/office/drawing/2014/main" id="{6B17B534-D99A-55AD-4FD4-945DDA3D85DC}"/>
              </a:ext>
            </a:extLst>
          </p:cNvPr>
          <p:cNvSpPr>
            <a:spLocks noGrp="1"/>
          </p:cNvSpPr>
          <p:nvPr>
            <p:ph type="sldNum" sz="quarter" idx="12"/>
          </p:nvPr>
        </p:nvSpPr>
        <p:spPr/>
        <p:txBody>
          <a:bodyPr/>
          <a:lstStyle/>
          <a:p>
            <a:fld id="{782F095D-B6A8-4FA6-B4F7-F91D05E5DF38}" type="slidenum">
              <a:rPr lang="en-IN" smtClean="0"/>
              <a:t>24</a:t>
            </a:fld>
            <a:endParaRPr lang="en-IN" dirty="0"/>
          </a:p>
        </p:txBody>
      </p:sp>
      <p:sp>
        <p:nvSpPr>
          <p:cNvPr id="7" name="TextBox 6">
            <a:extLst>
              <a:ext uri="{FF2B5EF4-FFF2-40B4-BE49-F238E27FC236}">
                <a16:creationId xmlns:a16="http://schemas.microsoft.com/office/drawing/2014/main" id="{20B67B8A-993F-CD3D-CF8D-1FC63FDE66FC}"/>
              </a:ext>
            </a:extLst>
          </p:cNvPr>
          <p:cNvSpPr txBox="1"/>
          <p:nvPr/>
        </p:nvSpPr>
        <p:spPr>
          <a:xfrm>
            <a:off x="5062319" y="1979526"/>
            <a:ext cx="2067361" cy="584775"/>
          </a:xfrm>
          <a:prstGeom prst="rect">
            <a:avLst/>
          </a:prstGeom>
          <a:noFill/>
        </p:spPr>
        <p:txBody>
          <a:bodyPr wrap="none" rtlCol="0">
            <a:spAutoFit/>
          </a:bodyPr>
          <a:lstStyle/>
          <a:p>
            <a:r>
              <a:rPr lang="en-US" sz="3200" b="1" dirty="0"/>
              <a:t>Thank you</a:t>
            </a:r>
          </a:p>
        </p:txBody>
      </p:sp>
    </p:spTree>
    <p:extLst>
      <p:ext uri="{BB962C8B-B14F-4D97-AF65-F5344CB8AC3E}">
        <p14:creationId xmlns:p14="http://schemas.microsoft.com/office/powerpoint/2010/main" val="2792510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3</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304440" y="552660"/>
            <a:ext cx="3898375" cy="461665"/>
          </a:xfrm>
          <a:prstGeom prst="rect">
            <a:avLst/>
          </a:prstGeom>
          <a:noFill/>
        </p:spPr>
        <p:txBody>
          <a:bodyPr wrap="none" rtlCol="0">
            <a:spAutoFit/>
          </a:bodyPr>
          <a:lstStyle/>
          <a:p>
            <a:r>
              <a:rPr lang="en-US" sz="2400" b="1" dirty="0"/>
              <a:t>Overview (about the game)</a:t>
            </a:r>
          </a:p>
        </p:txBody>
      </p:sp>
      <p:sp>
        <p:nvSpPr>
          <p:cNvPr id="8" name="TextBox 7">
            <a:extLst>
              <a:ext uri="{FF2B5EF4-FFF2-40B4-BE49-F238E27FC236}">
                <a16:creationId xmlns:a16="http://schemas.microsoft.com/office/drawing/2014/main" id="{CEC06681-4EBC-3D05-6F2D-5DDD11684FF8}"/>
              </a:ext>
            </a:extLst>
          </p:cNvPr>
          <p:cNvSpPr txBox="1"/>
          <p:nvPr/>
        </p:nvSpPr>
        <p:spPr>
          <a:xfrm>
            <a:off x="1066801" y="1296237"/>
            <a:ext cx="10046676" cy="4619854"/>
          </a:xfrm>
          <a:prstGeom prst="rect">
            <a:avLst/>
          </a:prstGeom>
          <a:noFill/>
        </p:spPr>
        <p:txBody>
          <a:bodyPr wrap="square" rtlCol="0">
            <a:spAutoFit/>
          </a:bodyPr>
          <a:lstStyle/>
          <a:p>
            <a:pPr marL="285750" indent="-285750" algn="just">
              <a:lnSpc>
                <a:spcPct val="150000"/>
              </a:lnSpc>
              <a:buFontTx/>
              <a:buChar char="-"/>
            </a:pPr>
            <a:r>
              <a:rPr lang="en-US" b="0" i="0" dirty="0">
                <a:effectLst/>
                <a:latin typeface="Aptos Body"/>
              </a:rPr>
              <a:t>Tic Tac Toe, also known as noughts and crosses, is a classic paper-and-pencil game typically played on a 3x3 grid. The game involves two players, usually represented by "X" and "O", taking turns marking spaces in the grid with their respective symbols. The objective is to create a line of three of your symbols either horizontally, vertically, or diagonally.</a:t>
            </a:r>
          </a:p>
          <a:p>
            <a:pPr algn="just">
              <a:lnSpc>
                <a:spcPct val="150000"/>
              </a:lnSpc>
            </a:pPr>
            <a:endParaRPr lang="en-US" b="0" i="0" dirty="0">
              <a:effectLst/>
              <a:latin typeface="Aptos Body"/>
            </a:endParaRPr>
          </a:p>
          <a:p>
            <a:pPr marL="285750" indent="-285750" algn="just">
              <a:lnSpc>
                <a:spcPct val="150000"/>
              </a:lnSpc>
              <a:buFontTx/>
              <a:buChar char="-"/>
            </a:pPr>
            <a:r>
              <a:rPr lang="en-US" b="0" i="0" dirty="0">
                <a:solidFill>
                  <a:srgbClr val="332C2C"/>
                </a:solidFill>
                <a:effectLst/>
                <a:latin typeface="Aptos Body"/>
              </a:rPr>
              <a:t>Explore the features and syntax of </a:t>
            </a:r>
            <a:r>
              <a:rPr lang="en-US" i="0" dirty="0">
                <a:solidFill>
                  <a:srgbClr val="332C2C"/>
                </a:solidFill>
                <a:effectLst/>
                <a:latin typeface="Aptos Body"/>
              </a:rPr>
              <a:t>Jack Language</a:t>
            </a:r>
            <a:r>
              <a:rPr lang="en-US" b="0" i="0" dirty="0">
                <a:solidFill>
                  <a:srgbClr val="332C2C"/>
                </a:solidFill>
                <a:effectLst/>
                <a:latin typeface="Aptos Body"/>
              </a:rPr>
              <a:t>. Understand how to implement the Tic Tac Toe game using Jack. Learn about the unique aspects of Jack that make it suitable for game development.</a:t>
            </a:r>
          </a:p>
          <a:p>
            <a:pPr algn="just">
              <a:lnSpc>
                <a:spcPct val="150000"/>
              </a:lnSpc>
            </a:pPr>
            <a:endParaRPr lang="en-US" b="0" i="0" dirty="0">
              <a:solidFill>
                <a:srgbClr val="332C2C"/>
              </a:solidFill>
              <a:effectLst/>
              <a:latin typeface="Aptos Body"/>
            </a:endParaRPr>
          </a:p>
          <a:p>
            <a:pPr marL="285750" indent="-285750" algn="just">
              <a:lnSpc>
                <a:spcPct val="150000"/>
              </a:lnSpc>
              <a:buFontTx/>
              <a:buChar char="-"/>
            </a:pPr>
            <a:r>
              <a:rPr lang="en-US" b="0" i="0" dirty="0">
                <a:effectLst/>
                <a:latin typeface="Söhne"/>
              </a:rPr>
              <a:t>While the traditional game is played on a 3x3 grid, there are variations with larger grids (4x4, 5x5, etc.) that provide additional complexity and opportunities for strategic play. There are also variations where players play multiple rounds, with the winner being the first to win a certain number of rounds</a:t>
            </a:r>
            <a:r>
              <a:rPr lang="en-US" b="0" i="0" dirty="0">
                <a:solidFill>
                  <a:srgbClr val="ECECEC"/>
                </a:solidFill>
                <a:effectLst/>
                <a:latin typeface="Söhne"/>
              </a:rPr>
              <a:t>.</a:t>
            </a:r>
            <a:endParaRPr lang="en-US" b="0" i="0" dirty="0">
              <a:solidFill>
                <a:srgbClr val="332C2C"/>
              </a:solidFill>
              <a:effectLst/>
              <a:latin typeface="Aptos Body"/>
            </a:endParaRPr>
          </a:p>
        </p:txBody>
      </p:sp>
    </p:spTree>
    <p:extLst>
      <p:ext uri="{BB962C8B-B14F-4D97-AF65-F5344CB8AC3E}">
        <p14:creationId xmlns:p14="http://schemas.microsoft.com/office/powerpoint/2010/main" val="1759154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4</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304440" y="552660"/>
            <a:ext cx="1958357" cy="461665"/>
          </a:xfrm>
          <a:prstGeom prst="rect">
            <a:avLst/>
          </a:prstGeom>
          <a:noFill/>
        </p:spPr>
        <p:txBody>
          <a:bodyPr wrap="none" rtlCol="0">
            <a:spAutoFit/>
          </a:bodyPr>
          <a:lstStyle/>
          <a:p>
            <a:r>
              <a:rPr lang="en-US" sz="2400" b="1" dirty="0"/>
              <a:t>Game layout</a:t>
            </a:r>
          </a:p>
        </p:txBody>
      </p:sp>
      <p:sp>
        <p:nvSpPr>
          <p:cNvPr id="4" name="TextBox 3">
            <a:extLst>
              <a:ext uri="{FF2B5EF4-FFF2-40B4-BE49-F238E27FC236}">
                <a16:creationId xmlns:a16="http://schemas.microsoft.com/office/drawing/2014/main" id="{3626588F-547B-72AA-2081-468FD057A379}"/>
              </a:ext>
            </a:extLst>
          </p:cNvPr>
          <p:cNvSpPr txBox="1"/>
          <p:nvPr/>
        </p:nvSpPr>
        <p:spPr>
          <a:xfrm>
            <a:off x="1781906" y="6039059"/>
            <a:ext cx="8628186" cy="307777"/>
          </a:xfrm>
          <a:prstGeom prst="rect">
            <a:avLst/>
          </a:prstGeom>
          <a:noFill/>
        </p:spPr>
        <p:txBody>
          <a:bodyPr wrap="square" rtlCol="0">
            <a:spAutoFit/>
          </a:bodyPr>
          <a:lstStyle/>
          <a:p>
            <a:pPr algn="ctr"/>
            <a:r>
              <a:rPr lang="en-US" sz="1400" i="1" dirty="0"/>
              <a:t>Fig. 1: Game in VM Emulator</a:t>
            </a:r>
            <a:endParaRPr lang="en-IN" sz="1400" i="1" dirty="0"/>
          </a:p>
        </p:txBody>
      </p:sp>
      <p:sp>
        <p:nvSpPr>
          <p:cNvPr id="9" name="Rectangle 8">
            <a:extLst>
              <a:ext uri="{FF2B5EF4-FFF2-40B4-BE49-F238E27FC236}">
                <a16:creationId xmlns:a16="http://schemas.microsoft.com/office/drawing/2014/main" id="{82D8BD1D-3163-C58E-C167-D6967C985221}"/>
              </a:ext>
            </a:extLst>
          </p:cNvPr>
          <p:cNvSpPr/>
          <p:nvPr/>
        </p:nvSpPr>
        <p:spPr>
          <a:xfrm>
            <a:off x="10254566" y="1014325"/>
            <a:ext cx="1286189" cy="8239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Game in </a:t>
            </a:r>
          </a:p>
          <a:p>
            <a:pPr algn="ctr"/>
            <a:r>
              <a:rPr lang="en-US" dirty="0"/>
              <a:t>Hack screen</a:t>
            </a:r>
            <a:endParaRPr lang="en-IN" dirty="0"/>
          </a:p>
        </p:txBody>
      </p:sp>
      <p:sp>
        <p:nvSpPr>
          <p:cNvPr id="13" name="Rectangle 12">
            <a:extLst>
              <a:ext uri="{FF2B5EF4-FFF2-40B4-BE49-F238E27FC236}">
                <a16:creationId xmlns:a16="http://schemas.microsoft.com/office/drawing/2014/main" id="{8757F5FD-F793-27F7-2B34-012A81747E9F}"/>
              </a:ext>
            </a:extLst>
          </p:cNvPr>
          <p:cNvSpPr/>
          <p:nvPr/>
        </p:nvSpPr>
        <p:spPr>
          <a:xfrm>
            <a:off x="304440" y="4161691"/>
            <a:ext cx="1286189" cy="8239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VM Emulator</a:t>
            </a:r>
            <a:endParaRPr lang="en-IN" dirty="0"/>
          </a:p>
        </p:txBody>
      </p:sp>
      <p:pic>
        <p:nvPicPr>
          <p:cNvPr id="8" name="Picture 7">
            <a:extLst>
              <a:ext uri="{FF2B5EF4-FFF2-40B4-BE49-F238E27FC236}">
                <a16:creationId xmlns:a16="http://schemas.microsoft.com/office/drawing/2014/main" id="{6BBA6156-3901-1597-233C-4E0A38D85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578" y="1336220"/>
            <a:ext cx="7958295" cy="4476541"/>
          </a:xfrm>
          <a:prstGeom prst="rect">
            <a:avLst/>
          </a:prstGeom>
        </p:spPr>
      </p:pic>
      <p:cxnSp>
        <p:nvCxnSpPr>
          <p:cNvPr id="15" name="Straight Arrow Connector 14">
            <a:extLst>
              <a:ext uri="{FF2B5EF4-FFF2-40B4-BE49-F238E27FC236}">
                <a16:creationId xmlns:a16="http://schemas.microsoft.com/office/drawing/2014/main" id="{18C5879D-6FB8-BD14-3D82-3DACD860C75A}"/>
              </a:ext>
            </a:extLst>
          </p:cNvPr>
          <p:cNvCxnSpPr>
            <a:cxnSpLocks/>
            <a:endCxn id="9" idx="1"/>
          </p:cNvCxnSpPr>
          <p:nvPr/>
        </p:nvCxnSpPr>
        <p:spPr>
          <a:xfrm flipV="1">
            <a:off x="6483096" y="1426308"/>
            <a:ext cx="3771470" cy="1207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1C87F94-557C-47DA-0C78-88AE3E38FCC5}"/>
              </a:ext>
            </a:extLst>
          </p:cNvPr>
          <p:cNvCxnSpPr>
            <a:cxnSpLocks/>
            <a:stCxn id="13" idx="0"/>
          </p:cNvCxnSpPr>
          <p:nvPr/>
        </p:nvCxnSpPr>
        <p:spPr>
          <a:xfrm flipV="1">
            <a:off x="947535" y="3273272"/>
            <a:ext cx="954417" cy="888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174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5</a:t>
            </a:fld>
            <a:endParaRPr lang="en-IN" dirty="0"/>
          </a:p>
        </p:txBody>
      </p:sp>
      <p:sp>
        <p:nvSpPr>
          <p:cNvPr id="8" name="TextBox 7">
            <a:extLst>
              <a:ext uri="{FF2B5EF4-FFF2-40B4-BE49-F238E27FC236}">
                <a16:creationId xmlns:a16="http://schemas.microsoft.com/office/drawing/2014/main" id="{CEC06681-4EBC-3D05-6F2D-5DDD11684FF8}"/>
              </a:ext>
            </a:extLst>
          </p:cNvPr>
          <p:cNvSpPr txBox="1"/>
          <p:nvPr/>
        </p:nvSpPr>
        <p:spPr>
          <a:xfrm>
            <a:off x="838200" y="911323"/>
            <a:ext cx="10046676" cy="5035353"/>
          </a:xfrm>
          <a:prstGeom prst="rect">
            <a:avLst/>
          </a:prstGeom>
          <a:noFill/>
        </p:spPr>
        <p:txBody>
          <a:bodyPr wrap="square" rtlCol="0">
            <a:spAutoFit/>
          </a:bodyPr>
          <a:lstStyle/>
          <a:p>
            <a:pPr marL="285750" indent="-285750" algn="just">
              <a:lnSpc>
                <a:spcPct val="150000"/>
              </a:lnSpc>
              <a:buFontTx/>
              <a:buChar char="-"/>
            </a:pPr>
            <a:r>
              <a:rPr lang="en-US" dirty="0">
                <a:latin typeface="Söhne"/>
              </a:rPr>
              <a:t>We will get </a:t>
            </a:r>
            <a:r>
              <a:rPr lang="en-US" b="0" i="0" dirty="0">
                <a:effectLst/>
                <a:latin typeface="Söhne"/>
              </a:rPr>
              <a:t>a 3x3 grid </a:t>
            </a:r>
            <a:r>
              <a:rPr lang="en-US" dirty="0">
                <a:latin typeface="Söhne"/>
              </a:rPr>
              <a:t>board we call it as </a:t>
            </a:r>
            <a:r>
              <a:rPr lang="en-US" b="0" i="0" dirty="0">
                <a:effectLst/>
                <a:latin typeface="Söhne"/>
              </a:rPr>
              <a:t>Tic Tac Toe board</a:t>
            </a:r>
            <a:endParaRPr lang="en-US" dirty="0"/>
          </a:p>
          <a:p>
            <a:pPr marL="285750" indent="-285750" algn="just">
              <a:lnSpc>
                <a:spcPct val="150000"/>
              </a:lnSpc>
              <a:buFontTx/>
              <a:buChar char="-"/>
            </a:pPr>
            <a:r>
              <a:rPr lang="en-US" b="0" i="0" dirty="0">
                <a:effectLst/>
                <a:latin typeface="Söhne"/>
              </a:rPr>
              <a:t>Decide which player will be "X" and which will be "O". Players usually take turns being "X" and "O" in successive games.</a:t>
            </a:r>
          </a:p>
          <a:p>
            <a:pPr marL="285750" indent="-285750" algn="just">
              <a:lnSpc>
                <a:spcPct val="150000"/>
              </a:lnSpc>
              <a:buFontTx/>
              <a:buChar char="-"/>
            </a:pPr>
            <a:r>
              <a:rPr lang="en-US" b="0" i="0" dirty="0">
                <a:effectLst/>
                <a:latin typeface="Söhne"/>
              </a:rPr>
              <a:t>The player who is "X" typically starts the game.</a:t>
            </a:r>
          </a:p>
          <a:p>
            <a:pPr marL="285750" indent="-285750" algn="just">
              <a:lnSpc>
                <a:spcPct val="150000"/>
              </a:lnSpc>
              <a:buFontTx/>
              <a:buChar char="-"/>
            </a:pPr>
            <a:r>
              <a:rPr lang="en-US" b="0" i="0" dirty="0">
                <a:effectLst/>
                <a:latin typeface="Söhne"/>
              </a:rPr>
              <a:t>Players take turns placing their symbol ("X" or "O") in an empty cell of the grid.</a:t>
            </a:r>
          </a:p>
          <a:p>
            <a:pPr marL="285750" indent="-285750" algn="just">
              <a:lnSpc>
                <a:spcPct val="150000"/>
              </a:lnSpc>
              <a:buFontTx/>
              <a:buChar char="-"/>
            </a:pPr>
            <a:r>
              <a:rPr lang="en-US" b="0" i="0" dirty="0">
                <a:effectLst/>
                <a:latin typeface="Söhne"/>
              </a:rPr>
              <a:t>Each player can only place one symbol per turn.</a:t>
            </a:r>
          </a:p>
          <a:p>
            <a:pPr marL="285750" indent="-285750" algn="just">
              <a:lnSpc>
                <a:spcPct val="150000"/>
              </a:lnSpc>
              <a:buFontTx/>
              <a:buChar char="-"/>
            </a:pPr>
            <a:r>
              <a:rPr lang="en-US" b="0" i="0" dirty="0">
                <a:effectLst/>
                <a:latin typeface="Söhne"/>
              </a:rPr>
              <a:t>The game continues until one player achieves a winning pattern or the grid is full.</a:t>
            </a:r>
            <a:endParaRPr lang="en-US" dirty="0">
              <a:latin typeface="Söhne"/>
            </a:endParaRPr>
          </a:p>
          <a:p>
            <a:pPr marL="285750" indent="-285750" algn="just">
              <a:lnSpc>
                <a:spcPct val="150000"/>
              </a:lnSpc>
              <a:buFontTx/>
              <a:buChar char="-"/>
            </a:pPr>
            <a:r>
              <a:rPr lang="en-US" b="0" i="0" dirty="0">
                <a:effectLst/>
                <a:latin typeface="Söhne"/>
              </a:rPr>
              <a:t>A player wins the game if they successfully place three of their symbols in a row, column, or diagonal.</a:t>
            </a:r>
          </a:p>
          <a:p>
            <a:pPr marL="285750" indent="-285750" algn="just">
              <a:lnSpc>
                <a:spcPct val="150000"/>
              </a:lnSpc>
              <a:buFontTx/>
              <a:buChar char="-"/>
            </a:pPr>
            <a:r>
              <a:rPr lang="en-US" b="0" i="0" dirty="0">
                <a:effectLst/>
                <a:latin typeface="Söhne"/>
              </a:rPr>
              <a:t>The winning patterns can be </a:t>
            </a:r>
            <a:r>
              <a:rPr lang="en-US" dirty="0"/>
              <a:t>: </a:t>
            </a:r>
          </a:p>
          <a:p>
            <a:pPr marL="742950" lvl="1" indent="-285750" algn="just">
              <a:lnSpc>
                <a:spcPct val="150000"/>
              </a:lnSpc>
              <a:buFontTx/>
              <a:buChar char="-"/>
            </a:pPr>
            <a:r>
              <a:rPr lang="en-US" b="0" i="0" dirty="0">
                <a:effectLst/>
                <a:latin typeface="Söhne"/>
              </a:rPr>
              <a:t>Horizontal: Three symbols in a row on the same horizontal line.</a:t>
            </a:r>
          </a:p>
          <a:p>
            <a:pPr marL="742950" lvl="1" indent="-285750" algn="just">
              <a:lnSpc>
                <a:spcPct val="150000"/>
              </a:lnSpc>
              <a:buFontTx/>
              <a:buChar char="-"/>
            </a:pPr>
            <a:r>
              <a:rPr lang="en-US" b="0" i="0" dirty="0">
                <a:effectLst/>
                <a:latin typeface="Söhne"/>
              </a:rPr>
              <a:t>Vertical: Three symbols in a column on the same vertical line.</a:t>
            </a:r>
          </a:p>
          <a:p>
            <a:pPr marL="742950" lvl="1" indent="-285750" algn="just">
              <a:lnSpc>
                <a:spcPct val="150000"/>
              </a:lnSpc>
              <a:buFontTx/>
              <a:buChar char="-"/>
            </a:pPr>
            <a:r>
              <a:rPr lang="en-US" b="0" i="0" dirty="0">
                <a:effectLst/>
                <a:latin typeface="Söhne"/>
              </a:rPr>
              <a:t>Diagonal: Three symbols in a diagonal line from one corner to another</a:t>
            </a:r>
            <a:r>
              <a:rPr lang="en-US" dirty="0">
                <a:latin typeface="Söhne"/>
              </a:rPr>
              <a:t>.</a:t>
            </a:r>
            <a:endParaRPr lang="en-US" b="0" i="0" dirty="0">
              <a:effectLst/>
              <a:latin typeface="Söhne"/>
            </a:endParaRPr>
          </a:p>
        </p:txBody>
      </p:sp>
      <p:sp>
        <p:nvSpPr>
          <p:cNvPr id="2" name="TextBox 1">
            <a:extLst>
              <a:ext uri="{FF2B5EF4-FFF2-40B4-BE49-F238E27FC236}">
                <a16:creationId xmlns:a16="http://schemas.microsoft.com/office/drawing/2014/main" id="{CE6881BE-CB03-EA8E-8586-8E8B721C6501}"/>
              </a:ext>
            </a:extLst>
          </p:cNvPr>
          <p:cNvSpPr txBox="1"/>
          <p:nvPr/>
        </p:nvSpPr>
        <p:spPr>
          <a:xfrm>
            <a:off x="390776" y="390446"/>
            <a:ext cx="1819024" cy="461665"/>
          </a:xfrm>
          <a:prstGeom prst="rect">
            <a:avLst/>
          </a:prstGeom>
          <a:noFill/>
        </p:spPr>
        <p:txBody>
          <a:bodyPr wrap="none" rtlCol="0">
            <a:spAutoFit/>
          </a:bodyPr>
          <a:lstStyle/>
          <a:p>
            <a:r>
              <a:rPr lang="en-US" sz="2400" b="1" dirty="0"/>
              <a:t>How to play</a:t>
            </a:r>
          </a:p>
        </p:txBody>
      </p:sp>
    </p:spTree>
    <p:extLst>
      <p:ext uri="{BB962C8B-B14F-4D97-AF65-F5344CB8AC3E}">
        <p14:creationId xmlns:p14="http://schemas.microsoft.com/office/powerpoint/2010/main" val="113485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6</a:t>
            </a:fld>
            <a:endParaRPr lang="en-IN" dirty="0"/>
          </a:p>
        </p:txBody>
      </p:sp>
      <p:sp>
        <p:nvSpPr>
          <p:cNvPr id="7" name="TextBox 6">
            <a:extLst>
              <a:ext uri="{FF2B5EF4-FFF2-40B4-BE49-F238E27FC236}">
                <a16:creationId xmlns:a16="http://schemas.microsoft.com/office/drawing/2014/main" id="{CE6881BE-CB03-EA8E-8586-8E8B721C6501}"/>
              </a:ext>
            </a:extLst>
          </p:cNvPr>
          <p:cNvSpPr txBox="1"/>
          <p:nvPr/>
        </p:nvSpPr>
        <p:spPr>
          <a:xfrm>
            <a:off x="491573" y="451817"/>
            <a:ext cx="1718227" cy="461665"/>
          </a:xfrm>
          <a:prstGeom prst="rect">
            <a:avLst/>
          </a:prstGeom>
          <a:noFill/>
        </p:spPr>
        <p:txBody>
          <a:bodyPr wrap="none" rtlCol="0">
            <a:spAutoFit/>
          </a:bodyPr>
          <a:lstStyle/>
          <a:p>
            <a:r>
              <a:rPr lang="en-US" sz="2400" b="1" dirty="0"/>
              <a:t>File details</a:t>
            </a:r>
          </a:p>
        </p:txBody>
      </p:sp>
      <p:sp>
        <p:nvSpPr>
          <p:cNvPr id="8" name="TextBox 7">
            <a:extLst>
              <a:ext uri="{FF2B5EF4-FFF2-40B4-BE49-F238E27FC236}">
                <a16:creationId xmlns:a16="http://schemas.microsoft.com/office/drawing/2014/main" id="{CEC06681-4EBC-3D05-6F2D-5DDD11684FF8}"/>
              </a:ext>
            </a:extLst>
          </p:cNvPr>
          <p:cNvSpPr txBox="1"/>
          <p:nvPr/>
        </p:nvSpPr>
        <p:spPr>
          <a:xfrm>
            <a:off x="820994" y="1325315"/>
            <a:ext cx="10046676" cy="4207370"/>
          </a:xfrm>
          <a:prstGeom prst="rect">
            <a:avLst/>
          </a:prstGeom>
          <a:noFill/>
        </p:spPr>
        <p:txBody>
          <a:bodyPr wrap="square" rtlCol="0">
            <a:spAutoFit/>
          </a:bodyPr>
          <a:lstStyle/>
          <a:p>
            <a:pPr marL="285750" indent="-285750" algn="just">
              <a:lnSpc>
                <a:spcPct val="150000"/>
              </a:lnSpc>
              <a:buFontTx/>
              <a:buChar char="-"/>
            </a:pPr>
            <a:r>
              <a:rPr lang="en-US" dirty="0"/>
              <a:t>Main. Jack: </a:t>
            </a:r>
          </a:p>
          <a:p>
            <a:pPr marL="742950" lvl="1" indent="-285750" algn="just">
              <a:lnSpc>
                <a:spcPct val="150000"/>
              </a:lnSpc>
              <a:buFontTx/>
              <a:buChar char="-"/>
            </a:pPr>
            <a:r>
              <a:rPr lang="en-US" dirty="0"/>
              <a:t>This function initializes the program, creates an instance of the 'Tic-tac-toe' game, runs the game, and then cleans up resources before terminating.</a:t>
            </a:r>
          </a:p>
          <a:p>
            <a:pPr marL="742950" lvl="1" indent="-285750" algn="just">
              <a:lnSpc>
                <a:spcPct val="150000"/>
              </a:lnSpc>
              <a:buFontTx/>
              <a:buChar char="-"/>
            </a:pPr>
            <a:r>
              <a:rPr lang="en-US" dirty="0"/>
              <a:t>It creates a new instance of the Tic-tac-toe game by calling the Tic-tac-toe. New method with no arguments. The instance is stored in a local variable (local 0).</a:t>
            </a:r>
          </a:p>
          <a:p>
            <a:pPr marL="742950" lvl="1" indent="-285750" algn="just">
              <a:lnSpc>
                <a:spcPct val="150000"/>
              </a:lnSpc>
              <a:buFontTx/>
              <a:buChar char="-"/>
            </a:pPr>
            <a:r>
              <a:rPr lang="en-US" dirty="0"/>
              <a:t>It calls the Tic-tac-toe. Run method on the newly created Tic-tac-toe instance, possibly passing an argument. This method likely starts the game loop or initiates gameplay.</a:t>
            </a:r>
          </a:p>
          <a:p>
            <a:pPr marL="742950" lvl="1" indent="-285750" algn="just">
              <a:lnSpc>
                <a:spcPct val="150000"/>
              </a:lnSpc>
              <a:buFontTx/>
              <a:buChar char="-"/>
            </a:pPr>
            <a:r>
              <a:rPr lang="en-US" dirty="0"/>
              <a:t>After the game execution completes, it calls the Tic-tac-toe. Dispose method on the Tic-tac-toe instance to clean up any resources used by the game.</a:t>
            </a:r>
          </a:p>
          <a:p>
            <a:pPr marL="742950" lvl="1" indent="-285750" algn="just">
              <a:lnSpc>
                <a:spcPct val="150000"/>
              </a:lnSpc>
              <a:buFontTx/>
              <a:buChar char="-"/>
            </a:pPr>
            <a:endParaRPr lang="en-US" dirty="0"/>
          </a:p>
        </p:txBody>
      </p:sp>
    </p:spTree>
    <p:extLst>
      <p:ext uri="{BB962C8B-B14F-4D97-AF65-F5344CB8AC3E}">
        <p14:creationId xmlns:p14="http://schemas.microsoft.com/office/powerpoint/2010/main" val="294008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7</a:t>
            </a:fld>
            <a:endParaRPr lang="en-IN" dirty="0"/>
          </a:p>
        </p:txBody>
      </p:sp>
      <p:sp>
        <p:nvSpPr>
          <p:cNvPr id="8" name="TextBox 7">
            <a:extLst>
              <a:ext uri="{FF2B5EF4-FFF2-40B4-BE49-F238E27FC236}">
                <a16:creationId xmlns:a16="http://schemas.microsoft.com/office/drawing/2014/main" id="{CEC06681-4EBC-3D05-6F2D-5DDD11684FF8}"/>
              </a:ext>
            </a:extLst>
          </p:cNvPr>
          <p:cNvSpPr txBox="1"/>
          <p:nvPr/>
        </p:nvSpPr>
        <p:spPr>
          <a:xfrm>
            <a:off x="838200" y="909816"/>
            <a:ext cx="10046676" cy="5038367"/>
          </a:xfrm>
          <a:prstGeom prst="rect">
            <a:avLst/>
          </a:prstGeom>
          <a:noFill/>
        </p:spPr>
        <p:txBody>
          <a:bodyPr wrap="square" rtlCol="0">
            <a:spAutoFit/>
          </a:bodyPr>
          <a:lstStyle/>
          <a:p>
            <a:pPr marL="285750" indent="-285750" algn="just">
              <a:lnSpc>
                <a:spcPct val="150000"/>
              </a:lnSpc>
              <a:buFontTx/>
              <a:buChar char="-"/>
            </a:pPr>
            <a:r>
              <a:rPr lang="en-US" dirty="0"/>
              <a:t>Random. Jack: </a:t>
            </a:r>
          </a:p>
          <a:p>
            <a:pPr marL="742950" lvl="1" indent="-285750" algn="just">
              <a:lnSpc>
                <a:spcPct val="150000"/>
              </a:lnSpc>
              <a:buFontTx/>
              <a:buChar char="-"/>
            </a:pPr>
            <a:r>
              <a:rPr lang="en-US" dirty="0"/>
              <a:t>In a Tic Tac Toe game where a player is playing against the computer, the Random file might be utilized to enable the computer player to make random decisions or to introduce an element of randomness into the computer's decision-making process.</a:t>
            </a:r>
          </a:p>
          <a:p>
            <a:pPr marL="742950" lvl="1" indent="-285750" algn="just">
              <a:lnSpc>
                <a:spcPct val="150000"/>
              </a:lnSpc>
              <a:buFontTx/>
              <a:buChar char="-"/>
            </a:pPr>
            <a:r>
              <a:rPr lang="en-US" dirty="0"/>
              <a:t>When it's the computer player's turn to make a move, it may utilize the Random.randRange function to randomly select an empty cell on the game board to make its move. This adds unpredictability to the computer's moves, making the gameplay more challenging and less predictable for the human player.</a:t>
            </a:r>
          </a:p>
          <a:p>
            <a:pPr marL="742950" lvl="1" indent="-285750" algn="just">
              <a:lnSpc>
                <a:spcPct val="150000"/>
              </a:lnSpc>
              <a:buFontTx/>
              <a:buChar char="-"/>
            </a:pPr>
            <a:r>
              <a:rPr lang="en-US" dirty="0"/>
              <a:t>In more advanced implementations, the computer player might use randomness to decide between multiple possible moves of equal strategic value. For example, if there are multiple winning moves available, the computer might randomly choose one instead of always picking the same one, creating variability in its gameplay.</a:t>
            </a:r>
          </a:p>
        </p:txBody>
      </p:sp>
    </p:spTree>
    <p:extLst>
      <p:ext uri="{BB962C8B-B14F-4D97-AF65-F5344CB8AC3E}">
        <p14:creationId xmlns:p14="http://schemas.microsoft.com/office/powerpoint/2010/main" val="4128082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8</a:t>
            </a:fld>
            <a:endParaRPr lang="en-IN" dirty="0"/>
          </a:p>
        </p:txBody>
      </p:sp>
      <p:sp>
        <p:nvSpPr>
          <p:cNvPr id="8" name="TextBox 7">
            <a:extLst>
              <a:ext uri="{FF2B5EF4-FFF2-40B4-BE49-F238E27FC236}">
                <a16:creationId xmlns:a16="http://schemas.microsoft.com/office/drawing/2014/main" id="{CEC06681-4EBC-3D05-6F2D-5DDD11684FF8}"/>
              </a:ext>
            </a:extLst>
          </p:cNvPr>
          <p:cNvSpPr txBox="1"/>
          <p:nvPr/>
        </p:nvSpPr>
        <p:spPr>
          <a:xfrm>
            <a:off x="1072662" y="702067"/>
            <a:ext cx="10046676" cy="5453865"/>
          </a:xfrm>
          <a:prstGeom prst="rect">
            <a:avLst/>
          </a:prstGeom>
          <a:noFill/>
        </p:spPr>
        <p:txBody>
          <a:bodyPr wrap="square" rtlCol="0">
            <a:spAutoFit/>
          </a:bodyPr>
          <a:lstStyle/>
          <a:p>
            <a:pPr marL="285750" indent="-285750" algn="just">
              <a:lnSpc>
                <a:spcPct val="150000"/>
              </a:lnSpc>
              <a:buFontTx/>
              <a:buChar char="-"/>
            </a:pPr>
            <a:r>
              <a:rPr lang="en-US" dirty="0"/>
              <a:t>Array. Jack: </a:t>
            </a:r>
          </a:p>
          <a:p>
            <a:pPr marL="742950" lvl="1" indent="-285750" algn="just">
              <a:lnSpc>
                <a:spcPct val="150000"/>
              </a:lnSpc>
              <a:buFontTx/>
              <a:buChar char="-"/>
            </a:pPr>
            <a:r>
              <a:rPr lang="en-US" dirty="0"/>
              <a:t>The Array file seems to be part of a larger system that manages memory allocation and deallocation.</a:t>
            </a:r>
          </a:p>
          <a:p>
            <a:pPr marL="742950" lvl="1" indent="-285750" algn="just">
              <a:lnSpc>
                <a:spcPct val="150000"/>
              </a:lnSpc>
              <a:buFontTx/>
              <a:buChar char="-"/>
            </a:pPr>
            <a:r>
              <a:rPr lang="en-US" dirty="0"/>
              <a:t>It provides basic functionality for handling dynamic arrays.</a:t>
            </a:r>
          </a:p>
          <a:p>
            <a:pPr marL="742950" lvl="1" indent="-285750" algn="just">
              <a:lnSpc>
                <a:spcPct val="150000"/>
              </a:lnSpc>
              <a:buFontTx/>
              <a:buChar char="-"/>
            </a:pPr>
            <a:r>
              <a:rPr lang="en-US" dirty="0"/>
              <a:t>The new function ensures that arrays are only created with a valid size, preventing issues like zero-sized arrays.</a:t>
            </a:r>
          </a:p>
          <a:p>
            <a:pPr marL="742950" lvl="1" indent="-285750" algn="just">
              <a:lnSpc>
                <a:spcPct val="150000"/>
              </a:lnSpc>
              <a:buFontTx/>
              <a:buChar char="-"/>
            </a:pPr>
            <a:r>
              <a:rPr lang="en-US" dirty="0"/>
              <a:t>The dispose function ensures that memory allocated for arrays is properly released when it's no longer needed, helping to prevent memory leaks.</a:t>
            </a:r>
          </a:p>
          <a:p>
            <a:pPr marL="285750" indent="-285750" algn="just">
              <a:lnSpc>
                <a:spcPct val="150000"/>
              </a:lnSpc>
              <a:buFontTx/>
              <a:buChar char="-"/>
            </a:pPr>
            <a:r>
              <a:rPr lang="en-US" dirty="0"/>
              <a:t>Board. Jack: </a:t>
            </a:r>
          </a:p>
          <a:p>
            <a:pPr marL="742950" lvl="1" indent="-285750" algn="just">
              <a:lnSpc>
                <a:spcPct val="150000"/>
              </a:lnSpc>
              <a:buFontTx/>
              <a:buChar char="-"/>
            </a:pPr>
            <a:r>
              <a:rPr lang="en-US" dirty="0"/>
              <a:t>Allocates memory for a new game board</a:t>
            </a:r>
          </a:p>
          <a:p>
            <a:pPr marL="742950" lvl="1" indent="-285750" algn="just">
              <a:lnSpc>
                <a:spcPct val="150000"/>
              </a:lnSpc>
              <a:buFontTx/>
              <a:buChar char="-"/>
            </a:pPr>
            <a:r>
              <a:rPr lang="en-US" dirty="0"/>
              <a:t>Initializes various attributes such as the current row and column, cursor position, and markers for X and O.</a:t>
            </a:r>
          </a:p>
          <a:p>
            <a:pPr marL="742950" lvl="1" indent="-285750" algn="just">
              <a:lnSpc>
                <a:spcPct val="150000"/>
              </a:lnSpc>
              <a:buFontTx/>
              <a:buChar char="-"/>
            </a:pPr>
            <a:r>
              <a:rPr lang="en-US" dirty="0"/>
              <a:t>Draws the game grid with horizontal and vertical lines.</a:t>
            </a:r>
          </a:p>
        </p:txBody>
      </p:sp>
    </p:spTree>
    <p:extLst>
      <p:ext uri="{BB962C8B-B14F-4D97-AF65-F5344CB8AC3E}">
        <p14:creationId xmlns:p14="http://schemas.microsoft.com/office/powerpoint/2010/main" val="270976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8E97C6-E9C9-83C3-F70E-E96D1600DF6B}"/>
              </a:ext>
            </a:extLst>
          </p:cNvPr>
          <p:cNvSpPr>
            <a:spLocks noGrp="1"/>
          </p:cNvSpPr>
          <p:nvPr>
            <p:ph type="dt" sz="half" idx="10"/>
          </p:nvPr>
        </p:nvSpPr>
        <p:spPr/>
        <p:txBody>
          <a:bodyPr/>
          <a:lstStyle/>
          <a:p>
            <a:fld id="{3370F522-3491-4355-BA14-148CA5C6E09B}" type="datetime1">
              <a:rPr lang="en-IN" smtClean="0"/>
              <a:t>30-05-2024</a:t>
            </a:fld>
            <a:endParaRPr lang="en-IN" dirty="0"/>
          </a:p>
        </p:txBody>
      </p:sp>
      <p:sp>
        <p:nvSpPr>
          <p:cNvPr id="6" name="Slide Number Placeholder 5">
            <a:extLst>
              <a:ext uri="{FF2B5EF4-FFF2-40B4-BE49-F238E27FC236}">
                <a16:creationId xmlns:a16="http://schemas.microsoft.com/office/drawing/2014/main" id="{D8DEB824-5E37-DC1A-C6F4-B6C4D30F79F6}"/>
              </a:ext>
            </a:extLst>
          </p:cNvPr>
          <p:cNvSpPr>
            <a:spLocks noGrp="1"/>
          </p:cNvSpPr>
          <p:nvPr>
            <p:ph type="sldNum" sz="quarter" idx="12"/>
          </p:nvPr>
        </p:nvSpPr>
        <p:spPr/>
        <p:txBody>
          <a:bodyPr/>
          <a:lstStyle/>
          <a:p>
            <a:fld id="{782F095D-B6A8-4FA6-B4F7-F91D05E5DF38}" type="slidenum">
              <a:rPr lang="en-IN" smtClean="0"/>
              <a:t>9</a:t>
            </a:fld>
            <a:endParaRPr lang="en-IN" dirty="0"/>
          </a:p>
        </p:txBody>
      </p:sp>
      <p:sp>
        <p:nvSpPr>
          <p:cNvPr id="8" name="TextBox 7">
            <a:extLst>
              <a:ext uri="{FF2B5EF4-FFF2-40B4-BE49-F238E27FC236}">
                <a16:creationId xmlns:a16="http://schemas.microsoft.com/office/drawing/2014/main" id="{CEC06681-4EBC-3D05-6F2D-5DDD11684FF8}"/>
              </a:ext>
            </a:extLst>
          </p:cNvPr>
          <p:cNvSpPr txBox="1"/>
          <p:nvPr/>
        </p:nvSpPr>
        <p:spPr>
          <a:xfrm>
            <a:off x="838200" y="607474"/>
            <a:ext cx="10046676" cy="5453865"/>
          </a:xfrm>
          <a:prstGeom prst="rect">
            <a:avLst/>
          </a:prstGeom>
          <a:noFill/>
        </p:spPr>
        <p:txBody>
          <a:bodyPr wrap="square" rtlCol="0">
            <a:spAutoFit/>
          </a:bodyPr>
          <a:lstStyle/>
          <a:p>
            <a:pPr marL="285750" indent="-285750" algn="just">
              <a:lnSpc>
                <a:spcPct val="150000"/>
              </a:lnSpc>
              <a:buFontTx/>
              <a:buChar char="-"/>
            </a:pPr>
            <a:r>
              <a:rPr lang="en-US" dirty="0"/>
              <a:t>Cursor. Jack: </a:t>
            </a:r>
          </a:p>
          <a:p>
            <a:pPr marL="742950" lvl="1" indent="-285750" algn="just">
              <a:lnSpc>
                <a:spcPct val="150000"/>
              </a:lnSpc>
              <a:buFontTx/>
              <a:buChar char="-"/>
            </a:pPr>
            <a:r>
              <a:rPr lang="en-US" dirty="0"/>
              <a:t>Allocates memory for a new Cursor object.</a:t>
            </a:r>
          </a:p>
          <a:p>
            <a:pPr marL="742950" lvl="1" indent="-285750" algn="just">
              <a:lnSpc>
                <a:spcPct val="150000"/>
              </a:lnSpc>
              <a:buFontTx/>
              <a:buChar char="-"/>
            </a:pPr>
            <a:r>
              <a:rPr lang="en-US" dirty="0"/>
              <a:t>Initializes the x and y coordinates of the cursor.</a:t>
            </a:r>
          </a:p>
          <a:p>
            <a:pPr marL="742950" lvl="1" indent="-285750" algn="just">
              <a:lnSpc>
                <a:spcPct val="150000"/>
              </a:lnSpc>
              <a:buFontTx/>
              <a:buChar char="-"/>
            </a:pPr>
            <a:r>
              <a:rPr lang="en-US" dirty="0"/>
              <a:t>Draws a cursor shape based on its current position (x and y coordinates).</a:t>
            </a:r>
          </a:p>
          <a:p>
            <a:pPr marL="285750" indent="-285750" algn="just">
              <a:lnSpc>
                <a:spcPct val="150000"/>
              </a:lnSpc>
              <a:buFontTx/>
              <a:buChar char="-"/>
            </a:pPr>
            <a:r>
              <a:rPr lang="en-US" dirty="0"/>
              <a:t>Keyboard. Jack: </a:t>
            </a:r>
          </a:p>
          <a:p>
            <a:pPr marL="742950" lvl="1" indent="-285750" algn="just">
              <a:lnSpc>
                <a:spcPct val="150000"/>
              </a:lnSpc>
              <a:buFontTx/>
              <a:buChar char="-"/>
            </a:pPr>
            <a:r>
              <a:rPr lang="en-US" dirty="0"/>
              <a:t>Reads an integer value from the keyboard input.</a:t>
            </a:r>
          </a:p>
          <a:p>
            <a:pPr marL="742950" lvl="1" indent="-285750" algn="just">
              <a:lnSpc>
                <a:spcPct val="150000"/>
              </a:lnSpc>
              <a:buFontTx/>
              <a:buChar char="-"/>
            </a:pPr>
            <a:r>
              <a:rPr lang="en-US" dirty="0"/>
              <a:t>Utilizes Keyboard.readLine to get a string input.</a:t>
            </a:r>
          </a:p>
          <a:p>
            <a:pPr marL="742950" lvl="1" indent="-285750" algn="just">
              <a:lnSpc>
                <a:spcPct val="150000"/>
              </a:lnSpc>
              <a:buFontTx/>
              <a:buChar char="-"/>
            </a:pPr>
            <a:r>
              <a:rPr lang="en-US" dirty="0"/>
              <a:t>Converts the string input to an integer using String.intValue.</a:t>
            </a:r>
          </a:p>
          <a:p>
            <a:pPr marL="742950" lvl="1" indent="-285750" algn="just">
              <a:lnSpc>
                <a:spcPct val="150000"/>
              </a:lnSpc>
              <a:buFontTx/>
              <a:buChar char="-"/>
            </a:pPr>
            <a:r>
              <a:rPr lang="en-US" dirty="0"/>
              <a:t>Returns the integer value.</a:t>
            </a:r>
          </a:p>
          <a:p>
            <a:pPr marL="742950" lvl="1" indent="-285750" algn="just">
              <a:lnSpc>
                <a:spcPct val="150000"/>
              </a:lnSpc>
              <a:buFontTx/>
              <a:buChar char="-"/>
            </a:pPr>
            <a:r>
              <a:rPr lang="en-US" dirty="0"/>
              <a:t>Checks if a key is currently pressed. It does so by peeking at the memory address 24576, which is commonly used to store keyboard input status.</a:t>
            </a:r>
          </a:p>
          <a:p>
            <a:pPr marL="742950" lvl="1" indent="-285750" algn="just">
              <a:lnSpc>
                <a:spcPct val="150000"/>
              </a:lnSpc>
              <a:buFontTx/>
              <a:buChar char="-"/>
            </a:pPr>
            <a:r>
              <a:rPr lang="en-US" dirty="0"/>
              <a:t>Initializes the keyboard. This method doesn't perform any specific action in this implementation.</a:t>
            </a:r>
          </a:p>
        </p:txBody>
      </p:sp>
    </p:spTree>
    <p:extLst>
      <p:ext uri="{BB962C8B-B14F-4D97-AF65-F5344CB8AC3E}">
        <p14:creationId xmlns:p14="http://schemas.microsoft.com/office/powerpoint/2010/main" val="1601551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732</TotalTime>
  <Words>2618</Words>
  <Application>Microsoft Office PowerPoint</Application>
  <PresentationFormat>Widescreen</PresentationFormat>
  <Paragraphs>207</Paragraphs>
  <Slides>24</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Aptos</vt:lpstr>
      <vt:lpstr>Aptos Body</vt:lpstr>
      <vt:lpstr>Aptos Display</vt:lpstr>
      <vt:lpstr>Arial</vt:lpstr>
      <vt:lpstr>Calibri</vt:lpstr>
      <vt:lpstr>Courier New</vt:lpstr>
      <vt:lpstr>Söhne</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Raj</dc:creator>
  <cp:lastModifiedBy>VALLURI VEERA GANGADHARA SAI TEJA-[BL.EN.U4AID23062]</cp:lastModifiedBy>
  <cp:revision>10</cp:revision>
  <dcterms:created xsi:type="dcterms:W3CDTF">2024-05-13T14:56:03Z</dcterms:created>
  <dcterms:modified xsi:type="dcterms:W3CDTF">2024-05-30T05:22:27Z</dcterms:modified>
</cp:coreProperties>
</file>